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68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8A42-D1DC-4AA9-B396-575CBCA93222}" type="datetimeFigureOut">
              <a:rPr lang="en-GB" smtClean="0"/>
              <a:t>19/02/2022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C3D2-BAC5-4621-84BB-9D9C93C33C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58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8A42-D1DC-4AA9-B396-575CBCA93222}" type="datetimeFigureOut">
              <a:rPr lang="en-GB" smtClean="0"/>
              <a:t>19/02/2022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C3D2-BAC5-4621-84BB-9D9C93C33C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28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8A42-D1DC-4AA9-B396-575CBCA93222}" type="datetimeFigureOut">
              <a:rPr lang="en-GB" smtClean="0"/>
              <a:t>19/02/2022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C3D2-BAC5-4621-84BB-9D9C93C33C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453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8A42-D1DC-4AA9-B396-575CBCA93222}" type="datetimeFigureOut">
              <a:rPr lang="en-GB" smtClean="0"/>
              <a:t>19/02/2022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C3D2-BAC5-4621-84BB-9D9C93C33C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03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8A42-D1DC-4AA9-B396-575CBCA93222}" type="datetimeFigureOut">
              <a:rPr lang="en-GB" smtClean="0"/>
              <a:t>19/02/2022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C3D2-BAC5-4621-84BB-9D9C93C33C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424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8A42-D1DC-4AA9-B396-575CBCA93222}" type="datetimeFigureOut">
              <a:rPr lang="en-GB" smtClean="0"/>
              <a:t>19/02/2022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C3D2-BAC5-4621-84BB-9D9C93C33C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8A42-D1DC-4AA9-B396-575CBCA93222}" type="datetimeFigureOut">
              <a:rPr lang="en-GB" smtClean="0"/>
              <a:t>19/02/2022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C3D2-BAC5-4621-84BB-9D9C93C33C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73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8A42-D1DC-4AA9-B396-575CBCA93222}" type="datetimeFigureOut">
              <a:rPr lang="en-GB" smtClean="0"/>
              <a:t>19/02/2022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C3D2-BAC5-4621-84BB-9D9C93C33C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5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8A42-D1DC-4AA9-B396-575CBCA93222}" type="datetimeFigureOut">
              <a:rPr lang="en-GB" smtClean="0"/>
              <a:t>19/02/2022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C3D2-BAC5-4621-84BB-9D9C93C33C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31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8A42-D1DC-4AA9-B396-575CBCA93222}" type="datetimeFigureOut">
              <a:rPr lang="en-GB" smtClean="0"/>
              <a:t>19/02/2022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C3D2-BAC5-4621-84BB-9D9C93C33C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028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B8A42-D1DC-4AA9-B396-575CBCA93222}" type="datetimeFigureOut">
              <a:rPr lang="en-GB" smtClean="0"/>
              <a:t>19/02/2022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C3D2-BAC5-4621-84BB-9D9C93C33C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441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B8A42-D1DC-4AA9-B396-575CBCA93222}" type="datetimeFigureOut">
              <a:rPr lang="en-GB" smtClean="0"/>
              <a:t>19/02/2022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9C3D2-BAC5-4621-84BB-9D9C93C33C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603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99258"/>
            <a:ext cx="9144000" cy="856211"/>
          </a:xfrm>
        </p:spPr>
        <p:txBody>
          <a:bodyPr>
            <a:normAutofit/>
          </a:bodyPr>
          <a:lstStyle/>
          <a:p>
            <a:r>
              <a:rPr lang="hr-HR" sz="2800" b="1" dirty="0" smtClean="0"/>
              <a:t>IZVIJEŠĆE O RADU ZA 2021.g.</a:t>
            </a:r>
            <a:endParaRPr lang="en-GB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429789"/>
            <a:ext cx="9144000" cy="5187142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v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7815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6131"/>
            <a:ext cx="10515600" cy="906087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15 </a:t>
            </a:r>
            <a:r>
              <a:rPr lang="hr-HR" sz="2800" b="1" dirty="0"/>
              <a:t>godina USJPDR „RIS” </a:t>
            </a:r>
            <a:r>
              <a:rPr lang="hr-HR" sz="2800" b="1" dirty="0" smtClean="0"/>
              <a:t>KUTINA-pod. KUTINA</a:t>
            </a:r>
            <a:endParaRPr lang="en-GB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8139367"/>
              </p:ext>
            </p:extLst>
          </p:nvPr>
        </p:nvGraphicFramePr>
        <p:xfrm>
          <a:off x="838199" y="964275"/>
          <a:ext cx="10515602" cy="5791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1932">
                  <a:extLst>
                    <a:ext uri="{9D8B030D-6E8A-4147-A177-3AD203B41FA5}">
                      <a16:colId xmlns:a16="http://schemas.microsoft.com/office/drawing/2014/main" val="603512409"/>
                    </a:ext>
                  </a:extLst>
                </a:gridCol>
                <a:gridCol w="2705527">
                  <a:extLst>
                    <a:ext uri="{9D8B030D-6E8A-4147-A177-3AD203B41FA5}">
                      <a16:colId xmlns:a16="http://schemas.microsoft.com/office/drawing/2014/main" val="3515535528"/>
                    </a:ext>
                  </a:extLst>
                </a:gridCol>
                <a:gridCol w="1451987">
                  <a:extLst>
                    <a:ext uri="{9D8B030D-6E8A-4147-A177-3AD203B41FA5}">
                      <a16:colId xmlns:a16="http://schemas.microsoft.com/office/drawing/2014/main" val="3253055063"/>
                    </a:ext>
                  </a:extLst>
                </a:gridCol>
                <a:gridCol w="1458863">
                  <a:extLst>
                    <a:ext uri="{9D8B030D-6E8A-4147-A177-3AD203B41FA5}">
                      <a16:colId xmlns:a16="http://schemas.microsoft.com/office/drawing/2014/main" val="1916962963"/>
                    </a:ext>
                  </a:extLst>
                </a:gridCol>
                <a:gridCol w="1726075">
                  <a:extLst>
                    <a:ext uri="{9D8B030D-6E8A-4147-A177-3AD203B41FA5}">
                      <a16:colId xmlns:a16="http://schemas.microsoft.com/office/drawing/2014/main" val="3835340888"/>
                    </a:ext>
                  </a:extLst>
                </a:gridCol>
                <a:gridCol w="2611218">
                  <a:extLst>
                    <a:ext uri="{9D8B030D-6E8A-4147-A177-3AD203B41FA5}">
                      <a16:colId xmlns:a16="http://schemas.microsoft.com/office/drawing/2014/main" val="896279690"/>
                    </a:ext>
                  </a:extLst>
                </a:gridCol>
              </a:tblGrid>
              <a:tr h="2896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Red</a:t>
                      </a:r>
                      <a:endParaRPr lang="en-GB" sz="1000">
                        <a:effectLst/>
                        <a:latin typeface="+mn-lt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Broj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Aktivnost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Nositelj aktivnosti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+mn-lt"/>
                        </a:rPr>
                        <a:t>Metoda provedbe</a:t>
                      </a:r>
                      <a:endParaRPr lang="en-GB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Vrijeme trajanja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Postignuti rezultat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extLst>
                  <a:ext uri="{0D108BD9-81ED-4DB2-BD59-A6C34878D82A}">
                    <a16:rowId xmlns:a16="http://schemas.microsoft.com/office/drawing/2014/main" val="1530624510"/>
                  </a:ext>
                </a:extLst>
              </a:tr>
              <a:tr h="10137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</a:t>
                      </a:r>
                      <a:endParaRPr lang="en-GB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POKAZNO</a:t>
                      </a:r>
                      <a:r>
                        <a:rPr lang="hr-HR" sz="10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RONJENJE KUTINA</a:t>
                      </a:r>
                      <a:endParaRPr lang="en-GB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MLADEN HORVATIĆ</a:t>
                      </a:r>
                      <a:endParaRPr lang="en-GB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 smtClean="0">
                          <a:effectLst/>
                          <a:latin typeface="+mn-lt"/>
                        </a:rPr>
                        <a:t>Prezentacija tehnika ronjenja na dah, plivanja s perajama, zaron i izron, probni uron sa autonomnim ronilačkim aparatom</a:t>
                      </a:r>
                      <a:endParaRPr lang="en-GB" sz="100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07/08 2021</a:t>
                      </a:r>
                      <a:endParaRPr lang="en-GB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Predstaviti ronjenje stanovicima</a:t>
                      </a:r>
                      <a:r>
                        <a:rPr lang="hr-HR" sz="10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grada Kutine i okolice</a:t>
                      </a:r>
                      <a:endParaRPr lang="en-GB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extLst>
                  <a:ext uri="{0D108BD9-81ED-4DB2-BD59-A6C34878D82A}">
                    <a16:rowId xmlns:a16="http://schemas.microsoft.com/office/drawing/2014/main" val="4183591116"/>
                  </a:ext>
                </a:extLst>
              </a:tr>
              <a:tr h="2896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2.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2.HRVATSKI RONILAČKI KONGRES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D.ŠOŠTARIĆ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Organizacija odlaska na kongres, foto i audio zapis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14.-15.05.2021.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Odalzak 5 članova kluba na ronilački kongres u Rijeku.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extLst>
                  <a:ext uri="{0D108BD9-81ED-4DB2-BD59-A6C34878D82A}">
                    <a16:rowId xmlns:a16="http://schemas.microsoft.com/office/drawing/2014/main" val="3981970970"/>
                  </a:ext>
                </a:extLst>
              </a:tr>
              <a:tr h="434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3.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SK VOLIM KUPU TRAJNO-EKO AKCIJA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D.ŠOŠTARIĆ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+mn-lt"/>
                        </a:rPr>
                        <a:t>Organizacija puta,odlazak na eko akciju, foto zapis, objave</a:t>
                      </a:r>
                      <a:endParaRPr lang="en-GB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06/2021.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5 članova kluba će sudjelovali na eko akciji..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extLst>
                  <a:ext uri="{0D108BD9-81ED-4DB2-BD59-A6C34878D82A}">
                    <a16:rowId xmlns:a16="http://schemas.microsoft.com/office/drawing/2014/main" val="3938245596"/>
                  </a:ext>
                </a:extLst>
              </a:tr>
              <a:tr h="2896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4.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STAŽNO  RONJENJE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M.HORVATIĆ D.ŠOŠTARIĆ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Organizacija puta, vođenje ronjenja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05-10/2021.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Odraditi 25-30 stažnih urona za članove kluba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extLst>
                  <a:ext uri="{0D108BD9-81ED-4DB2-BD59-A6C34878D82A}">
                    <a16:rowId xmlns:a16="http://schemas.microsoft.com/office/drawing/2014/main" val="3829874276"/>
                  </a:ext>
                </a:extLst>
              </a:tr>
              <a:tr h="5792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5.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TEČAJ R-1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M.KORVATIĆ</a:t>
                      </a:r>
                      <a:endParaRPr lang="en-GB" sz="1000">
                        <a:effectLst/>
                        <a:latin typeface="+mn-lt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RK SISAK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Organizacija puta,odlazak na završno polaganje u Kraljevicu, asistencija na tečaju foto zapis, objave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05-06/.2021.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Osposobiti 5 novih ronilaca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extLst>
                  <a:ext uri="{0D108BD9-81ED-4DB2-BD59-A6C34878D82A}">
                    <a16:rowId xmlns:a16="http://schemas.microsoft.com/office/drawing/2014/main" val="2344347788"/>
                  </a:ext>
                </a:extLst>
              </a:tr>
              <a:tr h="8688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6.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OTKRIJMO RONJENJE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M.HORVATIĆ RK SISAK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+mn-lt"/>
                        </a:rPr>
                        <a:t>Prezentacija tehnika ronjenja na dah, plivanja s perajama, zaron i izron, probni uron sa autonomnim ronilačkim aparatom</a:t>
                      </a:r>
                      <a:endParaRPr lang="en-GB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07-08/2021.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Kroz projekt je 2020.g. prošlo 70 korisnika, od toga 50 iz Kutine. Ponoviti isti rezultat i ove godine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extLst>
                  <a:ext uri="{0D108BD9-81ED-4DB2-BD59-A6C34878D82A}">
                    <a16:rowId xmlns:a16="http://schemas.microsoft.com/office/drawing/2014/main" val="3702032595"/>
                  </a:ext>
                </a:extLst>
              </a:tr>
              <a:tr h="5792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7.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SAVUDRIJA-MEĐUNARODNA EKO PATROLA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D.ŠOŠTARIĆ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Organizacija odlaska na eko akciju, sudjelovanje u eko akciji, vođenje stažnih zarona 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06/2021.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Sudjelovanje 6 ronilaca iz Kutine na najvećoj</a:t>
                      </a:r>
                      <a:endParaRPr lang="en-GB" sz="1000">
                        <a:effectLst/>
                        <a:latin typeface="+mn-lt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Međunarodnoj ronilačkoj eko akciji  u Savudriji.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extLst>
                  <a:ext uri="{0D108BD9-81ED-4DB2-BD59-A6C34878D82A}">
                    <a16:rowId xmlns:a16="http://schemas.microsoft.com/office/drawing/2014/main" val="553432676"/>
                  </a:ext>
                </a:extLst>
              </a:tr>
              <a:tr h="4344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8.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RONILAČKI SAFARI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D.ŠOŠTARIĆ J.CRLJENICA RK SISAK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Organizacija odlaska i boravka na safariju brodom OLIGA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06/.2021.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4 ronioca iz našeg kluba posklati na ronilački safari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extLst>
                  <a:ext uri="{0D108BD9-81ED-4DB2-BD59-A6C34878D82A}">
                    <a16:rowId xmlns:a16="http://schemas.microsoft.com/office/drawing/2014/main" val="3441266184"/>
                  </a:ext>
                </a:extLst>
              </a:tr>
              <a:tr h="7240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9.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KOVČANJE 2020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D.ŠOŠTARIĆ, V.ROGINA RK SISAK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Organizacija boravka i puta u vojarnu Kovčanje, organiziranje stažnih urona, najam broda, foto i video materijali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  <a:latin typeface="+mn-lt"/>
                        </a:rPr>
                        <a:t>01.10.-08.10.2021.</a:t>
                      </a:r>
                      <a:endParaRPr lang="en-GB" sz="100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+mn-lt"/>
                        </a:rPr>
                        <a:t>Odlazak na stažno ronjenje za 6 ronilaca iz Kutine i 5 iz Siska, među njima su i ronioci VP Kutina </a:t>
                      </a:r>
                      <a:endParaRPr lang="en-GB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3314" marR="43314" marT="0" marB="0"/>
                </a:tc>
                <a:extLst>
                  <a:ext uri="{0D108BD9-81ED-4DB2-BD59-A6C34878D82A}">
                    <a16:rowId xmlns:a16="http://schemas.microsoft.com/office/drawing/2014/main" val="978578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385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7819"/>
            <a:ext cx="10515600" cy="831272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15 </a:t>
            </a:r>
            <a:r>
              <a:rPr lang="hr-HR" sz="2800" b="1" dirty="0"/>
              <a:t>godina USJPDR „RIS” </a:t>
            </a:r>
            <a:r>
              <a:rPr lang="hr-HR" sz="2800" b="1" dirty="0" smtClean="0"/>
              <a:t>KUTINA-pod. KUTINA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3410"/>
            <a:ext cx="10515600" cy="532014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b="1" dirty="0"/>
              <a:t>7. Suradnja sa drugim udrugama i institucijama</a:t>
            </a:r>
            <a:endParaRPr lang="en-GB" dirty="0"/>
          </a:p>
          <a:p>
            <a:r>
              <a:rPr lang="hr-HR" b="1" dirty="0"/>
              <a:t>Tijekom 2021.g. planirao suradnja na lokalnoj razini sa</a:t>
            </a:r>
            <a:r>
              <a:rPr lang="hr-HR" dirty="0"/>
              <a:t>:</a:t>
            </a:r>
            <a:endParaRPr lang="en-GB" dirty="0"/>
          </a:p>
          <a:p>
            <a:r>
              <a:rPr lang="hr-HR" dirty="0"/>
              <a:t>1. Gradom Kutinom</a:t>
            </a:r>
            <a:endParaRPr lang="en-GB" dirty="0"/>
          </a:p>
          <a:p>
            <a:r>
              <a:rPr lang="hr-HR" dirty="0"/>
              <a:t>2. Muzejom i Moslavine</a:t>
            </a:r>
            <a:endParaRPr lang="en-GB" dirty="0"/>
          </a:p>
          <a:p>
            <a:r>
              <a:rPr lang="hr-HR" dirty="0"/>
              <a:t>3. Galerijom Muzeja Moslavine</a:t>
            </a:r>
            <a:endParaRPr lang="en-GB" dirty="0"/>
          </a:p>
          <a:p>
            <a:r>
              <a:rPr lang="hr-HR" dirty="0"/>
              <a:t>4. Udrugom HVIDR-a Grada Kutina</a:t>
            </a:r>
            <a:endParaRPr lang="en-GB" dirty="0"/>
          </a:p>
          <a:p>
            <a:r>
              <a:rPr lang="hr-HR" dirty="0"/>
              <a:t>5. Koordinacija braniteljskih udruga Grada Kutine</a:t>
            </a:r>
            <a:endParaRPr lang="en-GB" dirty="0"/>
          </a:p>
          <a:p>
            <a:r>
              <a:rPr lang="hr-HR" dirty="0"/>
              <a:t>6. PP i PPP Kutina</a:t>
            </a:r>
            <a:endParaRPr lang="en-GB" dirty="0"/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41972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6131"/>
            <a:ext cx="10515600" cy="831273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15 </a:t>
            </a:r>
            <a:r>
              <a:rPr lang="hr-HR" sz="2800" b="1" dirty="0"/>
              <a:t>godina USJPDR „RIS” </a:t>
            </a:r>
            <a:r>
              <a:rPr lang="hr-HR" sz="2800" b="1" dirty="0" smtClean="0"/>
              <a:t>KUTINA-pod. KUTINA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7404"/>
            <a:ext cx="10515600" cy="549471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b="1" dirty="0"/>
              <a:t>Regionalana suradnja sa</a:t>
            </a:r>
            <a:r>
              <a:rPr lang="hr-HR" dirty="0"/>
              <a:t>:</a:t>
            </a:r>
            <a:endParaRPr lang="en-GB" dirty="0"/>
          </a:p>
          <a:p>
            <a:r>
              <a:rPr lang="hr-HR" dirty="0"/>
              <a:t>1. Sisačko-moslavačkom županijom</a:t>
            </a:r>
            <a:endParaRPr lang="en-GB" dirty="0"/>
          </a:p>
          <a:p>
            <a:r>
              <a:rPr lang="hr-HR" dirty="0"/>
              <a:t>2. Ronilačkim klubom Sisak</a:t>
            </a:r>
            <a:endParaRPr lang="en-GB" dirty="0"/>
          </a:p>
          <a:p>
            <a:r>
              <a:rPr lang="hr-HR" dirty="0"/>
              <a:t>3.Promocija </a:t>
            </a:r>
            <a:r>
              <a:rPr lang="hr-HR" dirty="0" smtClean="0"/>
              <a:t>ronjenja</a:t>
            </a:r>
          </a:p>
          <a:p>
            <a:endParaRPr lang="en-GB" dirty="0"/>
          </a:p>
          <a:p>
            <a:pPr>
              <a:buFont typeface="Wingdings" panose="05000000000000000000" pitchFamily="2" charset="2"/>
              <a:buChar char="v"/>
            </a:pPr>
            <a:r>
              <a:rPr lang="hr-HR" b="1" dirty="0"/>
              <a:t>Suradnja na državnoj razini</a:t>
            </a:r>
            <a:r>
              <a:rPr lang="hr-HR" dirty="0"/>
              <a:t>:</a:t>
            </a:r>
            <a:endParaRPr lang="en-GB" dirty="0"/>
          </a:p>
          <a:p>
            <a:r>
              <a:rPr lang="hr-HR" dirty="0"/>
              <a:t>1. Ministarstvom hrvatskih branitelja</a:t>
            </a:r>
            <a:endParaRPr lang="en-GB" dirty="0"/>
          </a:p>
          <a:p>
            <a:r>
              <a:rPr lang="hr-HR" dirty="0"/>
              <a:t>2. Ministarstvo obrane RH</a:t>
            </a:r>
            <a:endParaRPr lang="en-GB" dirty="0"/>
          </a:p>
          <a:p>
            <a:r>
              <a:rPr lang="hr-HR" dirty="0"/>
              <a:t>3. MUP</a:t>
            </a:r>
            <a:endParaRPr lang="en-GB" dirty="0"/>
          </a:p>
          <a:p>
            <a:r>
              <a:rPr lang="hr-HR" dirty="0"/>
              <a:t>4. Ministarstvo znanosti i obrazovanja</a:t>
            </a:r>
            <a:endParaRPr lang="en-GB" dirty="0"/>
          </a:p>
          <a:p>
            <a:r>
              <a:rPr lang="hr-HR" dirty="0"/>
              <a:t>5. Agencija za odgoj i obrazovanje </a:t>
            </a:r>
            <a:endParaRPr lang="en-GB" dirty="0"/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39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0909"/>
            <a:ext cx="10515600" cy="886691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15 </a:t>
            </a:r>
            <a:r>
              <a:rPr lang="hr-HR" sz="2800" b="1" dirty="0"/>
              <a:t>godina USJPDR „RIS” </a:t>
            </a:r>
            <a:r>
              <a:rPr lang="hr-HR" sz="2800" b="1" dirty="0" smtClean="0"/>
              <a:t>KUTINA-pod. KUTINA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709"/>
            <a:ext cx="10515600" cy="553258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Partnerstva sa drugim udrugama</a:t>
            </a:r>
          </a:p>
          <a:p>
            <a:pPr>
              <a:buFont typeface="Wingdings" panose="05000000000000000000" pitchFamily="2" charset="2"/>
              <a:buChar char="v"/>
            </a:pPr>
            <a:endParaRPr lang="hr-HR" sz="24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Avangard- partner smo na EU projektu 500.000kn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RK SISAK- partner smo na EU projektu 500.000kn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DND Kutina-partner smo na EU projektu 500.000kn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USJPDR RIS KUTINA-partner smo na EU projektu 500.000kn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Zaklada Sandra Stojić- partneri na projektu Središnji državni ured za demografiju i mlade79.687,50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Topot-partneri na konjičkom maratonu Kutina-Hrvatska Kostajnica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Ukupna vrijednost predanih naših i partnerskih projekata u 2021.godini je</a:t>
            </a:r>
          </a:p>
          <a:p>
            <a:pPr marL="0" indent="0">
              <a:buNone/>
            </a:pPr>
            <a:r>
              <a:rPr lang="hr-HR" sz="2400" dirty="0" smtClean="0"/>
              <a:t>     </a:t>
            </a:r>
            <a:r>
              <a:rPr lang="hr-HR" sz="2400" b="1" dirty="0" smtClean="0"/>
              <a:t>2.750.000kn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384340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2757"/>
            <a:ext cx="10515600" cy="897774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15 </a:t>
            </a:r>
            <a:r>
              <a:rPr lang="hr-HR" sz="2800" b="1" dirty="0"/>
              <a:t>godina USJPDR „RIS” </a:t>
            </a:r>
            <a:r>
              <a:rPr lang="hr-HR" sz="2800" b="1" dirty="0" smtClean="0"/>
              <a:t>KUTINA-pod. KUTNA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0531"/>
            <a:ext cx="10515600" cy="542881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sz="2400" b="1" dirty="0"/>
              <a:t>8. </a:t>
            </a:r>
            <a:r>
              <a:rPr lang="hr-HR" sz="2400" b="1" dirty="0" smtClean="0"/>
              <a:t>Volontiranje</a:t>
            </a:r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/>
              <a:t>Ovismo  opotrebi lokalne zajednice i razvoja situacije na području nastradalom od potresa, spremni smo se uključiti u pomoć nastradalom stanovništvu. Volontiranje se nastavlja vezano uz redovite aktivnosti na provedbi projekata udruge, sudjelovanja na eko </a:t>
            </a:r>
            <a:r>
              <a:rPr lang="hr-HR" sz="2400" dirty="0" smtClean="0"/>
              <a:t>akcijama.U 2021. </a:t>
            </a:r>
            <a:r>
              <a:rPr lang="hr-HR" sz="2400" smtClean="0"/>
              <a:t>g ostvarili smo 2.832h volontiranja.</a:t>
            </a:r>
            <a:endParaRPr lang="hr-HR" sz="2400" dirty="0" smtClean="0"/>
          </a:p>
          <a:p>
            <a:pPr>
              <a:buFont typeface="Wingdings" panose="05000000000000000000" pitchFamily="2" charset="2"/>
              <a:buChar char="v"/>
            </a:pPr>
            <a:endParaRPr lang="hr-HR" sz="2400" dirty="0" smtClean="0"/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941975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4445"/>
            <a:ext cx="10515600" cy="822959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15 </a:t>
            </a:r>
            <a:r>
              <a:rPr lang="hr-HR" sz="2800" b="1" dirty="0"/>
              <a:t>godina USJPDR „RIS” </a:t>
            </a:r>
            <a:r>
              <a:rPr lang="hr-HR" sz="2800" b="1" dirty="0" smtClean="0"/>
              <a:t>KUTINA-pod. KUTINA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5098"/>
            <a:ext cx="10515600" cy="533677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sz="2400" b="1" dirty="0"/>
              <a:t>9. </a:t>
            </a:r>
            <a:r>
              <a:rPr lang="hr-HR" sz="2400" b="1" dirty="0" smtClean="0"/>
              <a:t>Upravljanje</a:t>
            </a:r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Redoviti sastanci predsjedništva podružnica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Redovita komunikacija putem WhatsApp grupe predsjedništva USJPDR RIS KT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Redivit nadzor nad radom udruge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Poduržnica Kutina primljena je u Zajednicu tehničke kulture očekujemo prijem u Zajednicu sportskih udruga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U podružnici Kutina od 01.01.2021. uveden sustav upravljanja kvalitetom OK 2015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U podružnici Kutina od 06.07.2021 zaposlena djelatnica na </a:t>
            </a:r>
            <a:r>
              <a:rPr lang="en-150" sz="2400" dirty="0" smtClean="0"/>
              <a:t>½</a:t>
            </a:r>
            <a:r>
              <a:rPr lang="hr-HR" sz="2400" dirty="0" smtClean="0"/>
              <a:t> radnog vremena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01.09.2021. pokrećemo Klub mladih „RIS”</a:t>
            </a:r>
          </a:p>
          <a:p>
            <a:pPr>
              <a:buFont typeface="Wingdings" panose="05000000000000000000" pitchFamily="2" charset="2"/>
              <a:buChar char="v"/>
            </a:pPr>
            <a:endParaRPr lang="hr-HR" sz="2400" dirty="0" smtClean="0"/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58135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4445"/>
            <a:ext cx="10515600" cy="831271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15 </a:t>
            </a:r>
            <a:r>
              <a:rPr lang="hr-HR" sz="2800" b="1" dirty="0"/>
              <a:t>godina USJPDR „RIS” </a:t>
            </a:r>
            <a:r>
              <a:rPr lang="hr-HR" sz="2800" b="1" dirty="0" smtClean="0"/>
              <a:t>KUTINA-pod. </a:t>
            </a:r>
            <a:r>
              <a:rPr lang="hr-HR" sz="2800" b="1" smtClean="0"/>
              <a:t>KUTINA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5716"/>
            <a:ext cx="10515600" cy="5436524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hr-HR" sz="2400" b="1" dirty="0"/>
              <a:t>10. </a:t>
            </a:r>
            <a:r>
              <a:rPr lang="hr-HR" sz="2400" b="1" dirty="0" smtClean="0"/>
              <a:t>Zaključak</a:t>
            </a:r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hr-HR" dirty="0"/>
              <a:t>Kao što vidimo očekuje nas zahtjevna 2021.g. puna novih izazova i velikih iskoraka u radu naše udruge i uz djelomičnu realizaciju  naših planova. Nadamo se barem dosadašnjoj potpori naših članova. Polako se usmjeravamo prema, barem djelomičnoj, profesionalizaciji rada naše udruge što će nam bitno olakšati rad i osloboditi dio vremena za osmišljavanje novih projekata. Naglasak nam je na povećanju kapaciteta ljudskih kapaciteta, koji su nam neophodni za provedbu novih i zahtjevnijih projekata i iskorak prema financiranju iz EU fondova.</a:t>
            </a:r>
            <a:endParaRPr lang="en-GB" dirty="0"/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9503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0344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15 </a:t>
            </a:r>
            <a:r>
              <a:rPr lang="hr-HR" sz="2800" b="1" dirty="0"/>
              <a:t>godina USJPDR „RIS” </a:t>
            </a:r>
            <a:r>
              <a:rPr lang="hr-HR" sz="2800" b="1" dirty="0" smtClean="0"/>
              <a:t>KUTINA-pod. KUTINA</a:t>
            </a:r>
            <a:endParaRPr lang="en-GB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5470"/>
            <a:ext cx="10515600" cy="546977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Pregled redovnih godišnjih aktivnosti udruge: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b="1" dirty="0"/>
              <a:t>OPERATIVNI PLAN ZA 2021.g.</a:t>
            </a:r>
            <a:endParaRPr lang="en-GB" dirty="0"/>
          </a:p>
          <a:p>
            <a:r>
              <a:rPr lang="hr-HR" dirty="0"/>
              <a:t>1. Obilježavanje obljetnica poginulih i preminulih pripadnika</a:t>
            </a:r>
            <a:endParaRPr lang="en-GB" dirty="0"/>
          </a:p>
          <a:p>
            <a:r>
              <a:rPr lang="hr-HR" dirty="0"/>
              <a:t>2. Obilježavanje obljetnica VRO, praznika i drugih datuma vezanih uz D.R.</a:t>
            </a:r>
            <a:endParaRPr lang="en-GB" dirty="0"/>
          </a:p>
          <a:p>
            <a:r>
              <a:rPr lang="hr-HR" dirty="0"/>
              <a:t>3. Provedba projekata</a:t>
            </a:r>
            <a:endParaRPr lang="en-GB" dirty="0"/>
          </a:p>
          <a:p>
            <a:r>
              <a:rPr lang="hr-HR" dirty="0"/>
              <a:t>4. Humanitarni rad</a:t>
            </a:r>
            <a:endParaRPr lang="en-GB" dirty="0"/>
          </a:p>
          <a:p>
            <a:r>
              <a:rPr lang="hr-HR" dirty="0"/>
              <a:t>5. Edukacije i usavršavanja</a:t>
            </a:r>
            <a:endParaRPr lang="en-GB" dirty="0"/>
          </a:p>
          <a:p>
            <a:r>
              <a:rPr lang="hr-HR" dirty="0"/>
              <a:t>6. Ronilački klub RIS Kutina</a:t>
            </a:r>
            <a:endParaRPr lang="en-GB" dirty="0"/>
          </a:p>
          <a:p>
            <a:r>
              <a:rPr lang="hr-HR" dirty="0"/>
              <a:t>7. Suradnja sa drugim udrugama i institucijama</a:t>
            </a:r>
            <a:endParaRPr lang="en-GB" dirty="0"/>
          </a:p>
          <a:p>
            <a:r>
              <a:rPr lang="hr-HR" dirty="0"/>
              <a:t>8. Volontiranje</a:t>
            </a:r>
            <a:endParaRPr lang="en-GB" dirty="0"/>
          </a:p>
          <a:p>
            <a:r>
              <a:rPr lang="hr-HR" dirty="0"/>
              <a:t>9. Upravljanje</a:t>
            </a:r>
            <a:endParaRPr lang="en-GB" dirty="0"/>
          </a:p>
          <a:p>
            <a:r>
              <a:rPr lang="hr-HR" dirty="0"/>
              <a:t>10. Zaključak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222364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6131"/>
            <a:ext cx="10515600" cy="748145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15 </a:t>
            </a:r>
            <a:r>
              <a:rPr lang="hr-HR" sz="2800" b="1" dirty="0"/>
              <a:t>godina USJPDR „RIS” </a:t>
            </a:r>
            <a:r>
              <a:rPr lang="hr-HR" sz="2800" b="1" dirty="0" smtClean="0"/>
              <a:t>KUTINA-pod. KUTINA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4276"/>
            <a:ext cx="10515600" cy="569421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b="1" dirty="0"/>
              <a:t>1. Obilježavanje obljetnica poginulih i preminulih </a:t>
            </a:r>
            <a:r>
              <a:rPr lang="hr-HR" b="1" dirty="0" smtClean="0"/>
              <a:t>pripadnika</a:t>
            </a:r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976216"/>
              </p:ext>
            </p:extLst>
          </p:nvPr>
        </p:nvGraphicFramePr>
        <p:xfrm>
          <a:off x="1016001" y="1591731"/>
          <a:ext cx="9821332" cy="50667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9339">
                  <a:extLst>
                    <a:ext uri="{9D8B030D-6E8A-4147-A177-3AD203B41FA5}">
                      <a16:colId xmlns:a16="http://schemas.microsoft.com/office/drawing/2014/main" val="2527520821"/>
                    </a:ext>
                  </a:extLst>
                </a:gridCol>
                <a:gridCol w="3274694">
                  <a:extLst>
                    <a:ext uri="{9D8B030D-6E8A-4147-A177-3AD203B41FA5}">
                      <a16:colId xmlns:a16="http://schemas.microsoft.com/office/drawing/2014/main" val="1624269040"/>
                    </a:ext>
                  </a:extLst>
                </a:gridCol>
                <a:gridCol w="1276296">
                  <a:extLst>
                    <a:ext uri="{9D8B030D-6E8A-4147-A177-3AD203B41FA5}">
                      <a16:colId xmlns:a16="http://schemas.microsoft.com/office/drawing/2014/main" val="1391924005"/>
                    </a:ext>
                  </a:extLst>
                </a:gridCol>
                <a:gridCol w="1366215">
                  <a:extLst>
                    <a:ext uri="{9D8B030D-6E8A-4147-A177-3AD203B41FA5}">
                      <a16:colId xmlns:a16="http://schemas.microsoft.com/office/drawing/2014/main" val="264375816"/>
                    </a:ext>
                  </a:extLst>
                </a:gridCol>
                <a:gridCol w="1162521">
                  <a:extLst>
                    <a:ext uri="{9D8B030D-6E8A-4147-A177-3AD203B41FA5}">
                      <a16:colId xmlns:a16="http://schemas.microsoft.com/office/drawing/2014/main" val="3021034778"/>
                    </a:ext>
                  </a:extLst>
                </a:gridCol>
                <a:gridCol w="2122267">
                  <a:extLst>
                    <a:ext uri="{9D8B030D-6E8A-4147-A177-3AD203B41FA5}">
                      <a16:colId xmlns:a16="http://schemas.microsoft.com/office/drawing/2014/main" val="2054139709"/>
                    </a:ext>
                  </a:extLst>
                </a:gridCol>
              </a:tblGrid>
              <a:tr h="215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Red.broj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Ime i prezime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Nositelj aktivnosti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  Metoda provedbe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Vrijeme provedbe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     Očekivani rezultat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val="369742498"/>
                  </a:ext>
                </a:extLst>
              </a:tr>
              <a:tr h="646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MIJO ŠERBECKI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ALOJZIJE VONIĆ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Paljenje lampiona na mjestu stradavanja i grobnom mjestu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28.02.2021.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 Obilježiti godišnjicu stradavanja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val="1168275251"/>
                  </a:ext>
                </a:extLst>
              </a:tr>
              <a:tr h="4312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IVAN MIŠKOVIĆ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ANTE ČUPIĆ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Paljenje lampiona na grobnom mjestu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15.03.2021.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Obilježiti godišnjicu suicida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val="442515836"/>
                  </a:ext>
                </a:extLst>
              </a:tr>
              <a:tr h="4312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ANTE ŠEIĆ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JOSIP PEZIĆ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Paljenje lampiona na grobnom mjestu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14.05.2021.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Obilježiti godišnjicu smrti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val="3305304536"/>
                  </a:ext>
                </a:extLst>
              </a:tr>
              <a:tr h="4312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4.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NENAD STRAGA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ALOJZIJE VONIĆ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Paljenje lampiona grobnom mjestu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21.05.2021.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Obilježiti godišnjicu suicida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val="1438809823"/>
                  </a:ext>
                </a:extLst>
              </a:tr>
              <a:tr h="646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5.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KRISTIJAN CVETIĆ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ALOJZIJE VONIĆ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Paljenje lampiona na mjestu stradavanja i grobnom mjestu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22.06.2021.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Obilježiti godišnjicu stradavanja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val="4011051167"/>
                  </a:ext>
                </a:extLst>
              </a:tr>
              <a:tr h="5390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6.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JOSIP IVERAC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ALOJZIJE VONIĆ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Paljenje lampiona na mjestu pogibije i grobnom mjestu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27.07.2021.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Obilježiti godišnjicu pogibije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val="491339258"/>
                  </a:ext>
                </a:extLst>
              </a:tr>
              <a:tr h="4312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7.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TRPIMIR BAKARIĆ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DAVOR ŠOŠTARIĆ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Paljenje lampiona grobnom mjestu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04.08.2021.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Obilježiti godišnjicu pogibije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val="1399637120"/>
                  </a:ext>
                </a:extLst>
              </a:tr>
              <a:tr h="3234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8.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IVAN PICIG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JOSIP PEZIĆ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Obilježena godišnjica smrti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06.09.2021.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Obilježiti godišnjicu smrti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val="2332499978"/>
                  </a:ext>
                </a:extLst>
              </a:tr>
              <a:tr h="3234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9.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JOZO ŽUTIĆ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DAVOR ŠOŠTARIĆ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Obilježena godišnjica smrti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26.09.2021.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Obilježiti godišnjicu smrti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val="1131290484"/>
                  </a:ext>
                </a:extLst>
              </a:tr>
              <a:tr h="646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10.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DOMINIK JURČIĆ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ANTE ČUPIĆ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Paljenje lampiona na mjestu stradavanja i grobnom mjestu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29.09.2021.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Obilježiti godišnjica stradavanja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662" marR="41662" marT="0" marB="0"/>
                </a:tc>
                <a:extLst>
                  <a:ext uri="{0D108BD9-81ED-4DB2-BD59-A6C34878D82A}">
                    <a16:rowId xmlns:a16="http://schemas.microsoft.com/office/drawing/2014/main" val="3929793828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26918" y="1825625"/>
            <a:ext cx="25724269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578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4568"/>
            <a:ext cx="10515600" cy="889462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15 </a:t>
            </a:r>
            <a:r>
              <a:rPr lang="hr-HR" sz="2800" b="1" dirty="0"/>
              <a:t>godina USJPDR „RIS” </a:t>
            </a:r>
            <a:r>
              <a:rPr lang="hr-HR" sz="2800" b="1" dirty="0" smtClean="0"/>
              <a:t>KUTINA-pod. KUTINA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1520"/>
            <a:ext cx="10515600" cy="6026727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hr-HR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Obilježavanje obljetnica VRO, praznika i drugih datuma vezanih uz D.R.</a:t>
            </a:r>
            <a:endParaRPr lang="en-GB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673211"/>
              </p:ext>
            </p:extLst>
          </p:nvPr>
        </p:nvGraphicFramePr>
        <p:xfrm>
          <a:off x="74816" y="1354978"/>
          <a:ext cx="12028514" cy="53118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8524">
                  <a:extLst>
                    <a:ext uri="{9D8B030D-6E8A-4147-A177-3AD203B41FA5}">
                      <a16:colId xmlns:a16="http://schemas.microsoft.com/office/drawing/2014/main" val="2364300892"/>
                    </a:ext>
                  </a:extLst>
                </a:gridCol>
                <a:gridCol w="3982538">
                  <a:extLst>
                    <a:ext uri="{9D8B030D-6E8A-4147-A177-3AD203B41FA5}">
                      <a16:colId xmlns:a16="http://schemas.microsoft.com/office/drawing/2014/main" val="1394344461"/>
                    </a:ext>
                  </a:extLst>
                </a:gridCol>
                <a:gridCol w="1593463">
                  <a:extLst>
                    <a:ext uri="{9D8B030D-6E8A-4147-A177-3AD203B41FA5}">
                      <a16:colId xmlns:a16="http://schemas.microsoft.com/office/drawing/2014/main" val="1944899130"/>
                    </a:ext>
                  </a:extLst>
                </a:gridCol>
                <a:gridCol w="1776631">
                  <a:extLst>
                    <a:ext uri="{9D8B030D-6E8A-4147-A177-3AD203B41FA5}">
                      <a16:colId xmlns:a16="http://schemas.microsoft.com/office/drawing/2014/main" val="1509761183"/>
                    </a:ext>
                  </a:extLst>
                </a:gridCol>
                <a:gridCol w="1409168">
                  <a:extLst>
                    <a:ext uri="{9D8B030D-6E8A-4147-A177-3AD203B41FA5}">
                      <a16:colId xmlns:a16="http://schemas.microsoft.com/office/drawing/2014/main" val="713713099"/>
                    </a:ext>
                  </a:extLst>
                </a:gridCol>
                <a:gridCol w="2508190">
                  <a:extLst>
                    <a:ext uri="{9D8B030D-6E8A-4147-A177-3AD203B41FA5}">
                      <a16:colId xmlns:a16="http://schemas.microsoft.com/office/drawing/2014/main" val="551971869"/>
                    </a:ext>
                  </a:extLst>
                </a:gridCol>
              </a:tblGrid>
              <a:tr h="1713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Red.broj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Obljetnica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Nositelj aktivnosti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Metoda provedbe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Vrijeme provedbe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Postignuti rezultat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extLst>
                  <a:ext uri="{0D108BD9-81ED-4DB2-BD59-A6C34878D82A}">
                    <a16:rowId xmlns:a16="http://schemas.microsoft.com/office/drawing/2014/main" val="349551724"/>
                  </a:ext>
                </a:extLst>
              </a:tr>
              <a:tr h="3426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1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VRO MASLENICA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Odlazak u Zadar i sudjelovanje u državnom protokolu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21.01.2021.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Obilježiti godišnjicu VRO Maslenica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extLst>
                  <a:ext uri="{0D108BD9-81ED-4DB2-BD59-A6C34878D82A}">
                    <a16:rowId xmlns:a16="http://schemas.microsoft.com/office/drawing/2014/main" val="2799129986"/>
                  </a:ext>
                </a:extLst>
              </a:tr>
              <a:tr h="514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2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PAKRAC POČETAK DOM. RATA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Organiziranje putaobavjesti članovima, izrada foto zapisa, objava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01.03.2021.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Obilježiti obljetnicu napada na Grad Pakrac i početka velikosrpske pobune.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extLst>
                  <a:ext uri="{0D108BD9-81ED-4DB2-BD59-A6C34878D82A}">
                    <a16:rowId xmlns:a16="http://schemas.microsoft.com/office/drawing/2014/main" val="1506586573"/>
                  </a:ext>
                </a:extLst>
              </a:tr>
              <a:tr h="3426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3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IZLOŽBA „LJEPOTA LAŽNOG SJAJA“ MUZEJA POLICIJE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Organiziranje izložbe u Galeriji Muzeja Moslavine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12.03.2021.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Otvoriti izložbu povodom 29. godišnjice osnutka SJP RIS KUTINA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extLst>
                  <a:ext uri="{0D108BD9-81ED-4DB2-BD59-A6C34878D82A}">
                    <a16:rowId xmlns:a16="http://schemas.microsoft.com/office/drawing/2014/main" val="1020129203"/>
                  </a:ext>
                </a:extLst>
              </a:tr>
              <a:tr h="514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4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DAN SJP RIS KUTINA I IZBORNA SKUPŠTINA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Organizacija skupštine, sv. Mise, postavljanja spomen ploče i organiziranje domjenka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14.03.2021.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Dostojno obilježiti dana SJP RIS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extLst>
                  <a:ext uri="{0D108BD9-81ED-4DB2-BD59-A6C34878D82A}">
                    <a16:rowId xmlns:a16="http://schemas.microsoft.com/office/drawing/2014/main" val="1743864097"/>
                  </a:ext>
                </a:extLst>
              </a:tr>
              <a:tr h="514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5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JOSIP JOVIĆ PLITVICE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  Organiziranje puta, obavjesti članovima, izrada foto i video zapisa, objava za medije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31.03.2021.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Obilježiti godišnjicu pogibije prvog policaja u D.R. u sklopu državnog protokola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extLst>
                  <a:ext uri="{0D108BD9-81ED-4DB2-BD59-A6C34878D82A}">
                    <a16:rowId xmlns:a16="http://schemas.microsoft.com/office/drawing/2014/main" val="693646430"/>
                  </a:ext>
                </a:extLst>
              </a:tr>
              <a:tr h="514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6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VRO BLJESAK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Organiziranje puta, obavjesti članovima, izrada foto i video zapisa, objava za medije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01.05.2021.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Obilježiti godišnjicu VRO Bljesak u sklopu državnog protokola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extLst>
                  <a:ext uri="{0D108BD9-81ED-4DB2-BD59-A6C34878D82A}">
                    <a16:rowId xmlns:a16="http://schemas.microsoft.com/office/drawing/2014/main" val="1862293835"/>
                  </a:ext>
                </a:extLst>
              </a:tr>
              <a:tr h="514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7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12 REDARSTVENIKA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Odlazak u Borovo selo i sudjelovanje u državnom protokolu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02.05.2021.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Obilježiti godišnjicu masakra nad 12 redarstvenika u Borovu selu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extLst>
                  <a:ext uri="{0D108BD9-81ED-4DB2-BD59-A6C34878D82A}">
                    <a16:rowId xmlns:a16="http://schemas.microsoft.com/office/drawing/2014/main" val="2415160935"/>
                  </a:ext>
                </a:extLst>
              </a:tr>
              <a:tr h="6853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8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SPOMEN VELEBITSKIM JUNACIMA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Organiziranje puta, obavjesti članovima, izrada foto zapisa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13.05.2021.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Odati počast poginulim pripadnicima SJP na Velebitu tijekom Domovinskog rata. Medijskim priopćenjem upoznati širu javnost sa njihovom žrtvom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extLst>
                  <a:ext uri="{0D108BD9-81ED-4DB2-BD59-A6C34878D82A}">
                    <a16:rowId xmlns:a16="http://schemas.microsoft.com/office/drawing/2014/main" val="3045844468"/>
                  </a:ext>
                </a:extLst>
              </a:tr>
              <a:tr h="3426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9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DAN DRŽAVNOSTI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Sudjelovanje u protokolu grada Kutine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30.05.2021.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Obilježiti Dan državnosti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extLst>
                  <a:ext uri="{0D108BD9-81ED-4DB2-BD59-A6C34878D82A}">
                    <a16:rowId xmlns:a16="http://schemas.microsoft.com/office/drawing/2014/main" val="1128433239"/>
                  </a:ext>
                </a:extLst>
              </a:tr>
              <a:tr h="3426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1</a:t>
                      </a:r>
                      <a:r>
                        <a:rPr lang="hr-HR" sz="1000" dirty="0" smtClean="0">
                          <a:effectLst/>
                        </a:rPr>
                        <a:t>0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NAPAD NA POLICIJSKU POSTAJU GLINA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Sudjelovanje u službenom protokolu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16.06.2021.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Obilježiti godišnjicu napada srpskih paravojnih postrojbi na PP GLINA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extLst>
                  <a:ext uri="{0D108BD9-81ED-4DB2-BD59-A6C34878D82A}">
                    <a16:rowId xmlns:a16="http://schemas.microsoft.com/office/drawing/2014/main" val="3586835852"/>
                  </a:ext>
                </a:extLst>
              </a:tr>
              <a:tr h="514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1</a:t>
                      </a:r>
                      <a:r>
                        <a:rPr lang="hr-HR" sz="1000" dirty="0" smtClean="0">
                          <a:effectLst/>
                        </a:rPr>
                        <a:t>1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10 REDARSTVENIKA STRUGA BANSKA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Organiziranje puta, obavjesti članovima, izrada foto zapisa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26.07.2021.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Obilježiti godišnnjicu pogibije 10 redarstvenika i stradavanja civilnog stanovništva Struge Banske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extLst>
                  <a:ext uri="{0D108BD9-81ED-4DB2-BD59-A6C34878D82A}">
                    <a16:rowId xmlns:a16="http://schemas.microsoft.com/office/drawing/2014/main" val="3848189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269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3005"/>
            <a:ext cx="10515600" cy="633612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15 </a:t>
            </a:r>
            <a:r>
              <a:rPr lang="hr-HR" sz="2800" b="1" dirty="0"/>
              <a:t>godina USJPDR „RIS” </a:t>
            </a:r>
            <a:r>
              <a:rPr lang="hr-HR" sz="2800" b="1" dirty="0" smtClean="0"/>
              <a:t>KTINA-pod. KUTINA</a:t>
            </a:r>
            <a:endParaRPr lang="en-GB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7556131"/>
              </p:ext>
            </p:extLst>
          </p:nvPr>
        </p:nvGraphicFramePr>
        <p:xfrm>
          <a:off x="91442" y="1072343"/>
          <a:ext cx="11995263" cy="5394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6427">
                  <a:extLst>
                    <a:ext uri="{9D8B030D-6E8A-4147-A177-3AD203B41FA5}">
                      <a16:colId xmlns:a16="http://schemas.microsoft.com/office/drawing/2014/main" val="2805454841"/>
                    </a:ext>
                  </a:extLst>
                </a:gridCol>
                <a:gridCol w="3971527">
                  <a:extLst>
                    <a:ext uri="{9D8B030D-6E8A-4147-A177-3AD203B41FA5}">
                      <a16:colId xmlns:a16="http://schemas.microsoft.com/office/drawing/2014/main" val="1174861273"/>
                    </a:ext>
                  </a:extLst>
                </a:gridCol>
                <a:gridCol w="1589059">
                  <a:extLst>
                    <a:ext uri="{9D8B030D-6E8A-4147-A177-3AD203B41FA5}">
                      <a16:colId xmlns:a16="http://schemas.microsoft.com/office/drawing/2014/main" val="4103249082"/>
                    </a:ext>
                  </a:extLst>
                </a:gridCol>
                <a:gridCol w="1771722">
                  <a:extLst>
                    <a:ext uri="{9D8B030D-6E8A-4147-A177-3AD203B41FA5}">
                      <a16:colId xmlns:a16="http://schemas.microsoft.com/office/drawing/2014/main" val="1892295729"/>
                    </a:ext>
                  </a:extLst>
                </a:gridCol>
                <a:gridCol w="1405274">
                  <a:extLst>
                    <a:ext uri="{9D8B030D-6E8A-4147-A177-3AD203B41FA5}">
                      <a16:colId xmlns:a16="http://schemas.microsoft.com/office/drawing/2014/main" val="473847120"/>
                    </a:ext>
                  </a:extLst>
                </a:gridCol>
                <a:gridCol w="2501254">
                  <a:extLst>
                    <a:ext uri="{9D8B030D-6E8A-4147-A177-3AD203B41FA5}">
                      <a16:colId xmlns:a16="http://schemas.microsoft.com/office/drawing/2014/main" val="1549483449"/>
                    </a:ext>
                  </a:extLst>
                </a:gridCol>
              </a:tblGrid>
              <a:tr h="4875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1</a:t>
                      </a:r>
                      <a:r>
                        <a:rPr lang="hr-HR" sz="1000" dirty="0" smtClean="0">
                          <a:effectLst/>
                        </a:rPr>
                        <a:t>2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VRO OLUJA-KNIN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Sudjelovanje u državnom protokolu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05.08.2021.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Obilježiti godišnjicu VRO OLUJA,.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582" marR="31582" marT="0" marB="0"/>
                </a:tc>
                <a:extLst>
                  <a:ext uri="{0D108BD9-81ED-4DB2-BD59-A6C34878D82A}">
                    <a16:rowId xmlns:a16="http://schemas.microsoft.com/office/drawing/2014/main" val="2266408284"/>
                  </a:ext>
                </a:extLst>
              </a:tr>
              <a:tr h="5398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1</a:t>
                      </a:r>
                      <a:r>
                        <a:rPr lang="hr-HR" sz="1000" dirty="0" smtClean="0">
                          <a:effectLst/>
                        </a:rPr>
                        <a:t>3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VRO MEDAČKI DŽEP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Paljenje lampiona na spomeniku poginulim </a:t>
                      </a:r>
                      <a:r>
                        <a:rPr lang="hr-HR" sz="1000" dirty="0" smtClean="0">
                          <a:effectLst/>
                        </a:rPr>
                        <a:t>braniteljima </a:t>
                      </a:r>
                      <a:r>
                        <a:rPr lang="en-150" sz="1000" dirty="0" smtClean="0">
                          <a:effectLst/>
                        </a:rPr>
                        <a:t>–</a:t>
                      </a:r>
                      <a:r>
                        <a:rPr lang="hr-HR" sz="1000" dirty="0" smtClean="0">
                          <a:effectLst/>
                        </a:rPr>
                        <a:t> groblje Kutina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09.09.2021.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Obilježiti godišnjicu VRO Medački džep i odana počast poginulima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extLst>
                  <a:ext uri="{0D108BD9-81ED-4DB2-BD59-A6C34878D82A}">
                    <a16:rowId xmlns:a16="http://schemas.microsoft.com/office/drawing/2014/main" val="950568337"/>
                  </a:ext>
                </a:extLst>
              </a:tr>
              <a:tr h="5398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1</a:t>
                      </a:r>
                      <a:r>
                        <a:rPr lang="hr-HR" sz="1000" dirty="0" smtClean="0">
                          <a:effectLst/>
                        </a:rPr>
                        <a:t>4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DAN POLICIJE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Paljenje lampiona na spomeniku poginulim policajcima ispred PP Kutina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29.09.2021.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Odati počast svim policajcima poginulim u obrani suvereniteta RH.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extLst>
                  <a:ext uri="{0D108BD9-81ED-4DB2-BD59-A6C34878D82A}">
                    <a16:rowId xmlns:a16="http://schemas.microsoft.com/office/drawing/2014/main" val="2261825004"/>
                  </a:ext>
                </a:extLst>
              </a:tr>
              <a:tr h="322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1</a:t>
                      </a:r>
                      <a:r>
                        <a:rPr lang="hr-HR" sz="1000" dirty="0" smtClean="0">
                          <a:effectLst/>
                        </a:rPr>
                        <a:t>5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DAN NEOVISNOSTI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Sudjelovanje u protokolu grada Kutine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08.10.2021.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Obilježiti godišnjicu proglašenja neovisnosti RH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extLst>
                  <a:ext uri="{0D108BD9-81ED-4DB2-BD59-A6C34878D82A}">
                    <a16:rowId xmlns:a16="http://schemas.microsoft.com/office/drawing/2014/main" val="1928680486"/>
                  </a:ext>
                </a:extLst>
              </a:tr>
              <a:tr h="4048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1</a:t>
                      </a:r>
                      <a:r>
                        <a:rPr lang="hr-HR" sz="1000" dirty="0" smtClean="0">
                          <a:effectLst/>
                        </a:rPr>
                        <a:t>6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AKCIJA BUJAVICA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Organiziranje puta, obavjesti članovima, izrada foto zapisa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14.10.2021.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Obilježiti godišnjicu oslobađanja mjesta Bujavica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extLst>
                  <a:ext uri="{0D108BD9-81ED-4DB2-BD59-A6C34878D82A}">
                    <a16:rowId xmlns:a16="http://schemas.microsoft.com/office/drawing/2014/main" val="3784787852"/>
                  </a:ext>
                </a:extLst>
              </a:tr>
              <a:tr h="4048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1</a:t>
                      </a:r>
                      <a:r>
                        <a:rPr lang="hr-HR" sz="1000" dirty="0" smtClean="0">
                          <a:effectLst/>
                        </a:rPr>
                        <a:t>7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DAN BRANITELJA SMŽ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Organiziranje puta, obavjesti članovima, izrada foto zapisa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18.10.2021.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Sudjelovati u službenom protokolu SMŽ obilježen Dan branitelja SMŽ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extLst>
                  <a:ext uri="{0D108BD9-81ED-4DB2-BD59-A6C34878D82A}">
                    <a16:rowId xmlns:a16="http://schemas.microsoft.com/office/drawing/2014/main" val="1265566212"/>
                  </a:ext>
                </a:extLst>
              </a:tr>
              <a:tr h="4834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1</a:t>
                      </a:r>
                      <a:r>
                        <a:rPr lang="hr-HR" sz="1000" dirty="0" smtClean="0">
                          <a:effectLst/>
                        </a:rPr>
                        <a:t>8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TROKUT KOMEMORACIJA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Organiziranje puta, obavjesti članovima, izrada foto zapisa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19.10.2021.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Odati počast svim poginulim braniteljima na zapadnoslavonskom bojištu u sklopu državnog protokola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extLst>
                  <a:ext uri="{0D108BD9-81ED-4DB2-BD59-A6C34878D82A}">
                    <a16:rowId xmlns:a16="http://schemas.microsoft.com/office/drawing/2014/main" val="3613213617"/>
                  </a:ext>
                </a:extLst>
              </a:tr>
              <a:tr h="6825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1</a:t>
                      </a:r>
                      <a:r>
                        <a:rPr lang="hr-HR" sz="1000" dirty="0" smtClean="0">
                          <a:effectLst/>
                        </a:rPr>
                        <a:t>9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DAN SVIH SVETIH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Obilazak grobnih mjesta pogiulih, stradalih i preminulih pripadnika SJP RIS, sudjelovanje u protokolu grada Kutine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31.10.-01.11.2021.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Odati počast svim poginulim, stradalim i preminulim pripadnicima SJP RIS i drugim Hrvatskim braniteljima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extLst>
                  <a:ext uri="{0D108BD9-81ED-4DB2-BD59-A6C34878D82A}">
                    <a16:rowId xmlns:a16="http://schemas.microsoft.com/office/drawing/2014/main" val="2494763286"/>
                  </a:ext>
                </a:extLst>
              </a:tr>
              <a:tr h="4048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2</a:t>
                      </a:r>
                      <a:r>
                        <a:rPr lang="hr-HR" sz="1000" dirty="0" smtClean="0">
                          <a:effectLst/>
                        </a:rPr>
                        <a:t>0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DAN BRANITELJA GRADA KUTINE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Sudjelovanje u protokolu grada Kutine, pomoć pri organizaciji 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07.11.2021.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Svečano obilježiti Dan branitelja grada Kutine 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extLst>
                  <a:ext uri="{0D108BD9-81ED-4DB2-BD59-A6C34878D82A}">
                    <a16:rowId xmlns:a16="http://schemas.microsoft.com/office/drawing/2014/main" val="271621630"/>
                  </a:ext>
                </a:extLst>
              </a:tr>
              <a:tr h="5398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2</a:t>
                      </a:r>
                      <a:r>
                        <a:rPr lang="hr-HR" sz="1000" dirty="0" smtClean="0">
                          <a:effectLst/>
                        </a:rPr>
                        <a:t>1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VUKOVAR-„VUKOVARSKI VODOTORANJ </a:t>
                      </a:r>
                      <a:r>
                        <a:rPr lang="hr-HR" sz="1000" dirty="0" smtClean="0">
                          <a:effectLst/>
                        </a:rPr>
                        <a:t> SVIJETLI </a:t>
                      </a:r>
                      <a:r>
                        <a:rPr lang="hr-HR" sz="1000" dirty="0">
                          <a:effectLst/>
                        </a:rPr>
                        <a:t>U KUTINI“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Sudjelovanje u obilježavanju godišnjice pada grada Vukovara paljenjem lampiona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18.11.2021.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Prigodno obilježITI godišnjicu pada grada Vukovara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extLst>
                  <a:ext uri="{0D108BD9-81ED-4DB2-BD59-A6C34878D82A}">
                    <a16:rowId xmlns:a16="http://schemas.microsoft.com/office/drawing/2014/main" val="2297915334"/>
                  </a:ext>
                </a:extLst>
              </a:tr>
              <a:tr h="5850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2</a:t>
                      </a:r>
                      <a:r>
                        <a:rPr lang="hr-HR" sz="1000" dirty="0" smtClean="0">
                          <a:effectLst/>
                        </a:rPr>
                        <a:t>2</a:t>
                      </a:r>
                      <a:r>
                        <a:rPr lang="hr-HR" sz="1000" dirty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KORITA KOMEMORACIJA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Sudjelovanje u protokolu obilježavanja godišnjice oslobađanja mjesta Korita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23.11.2021.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Prigodno obilježiti pogibiju 7 pripadnika HV prilikom oslobađanja mjesta Korita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6294" marR="46294" marT="0" marB="0"/>
                </a:tc>
                <a:extLst>
                  <a:ext uri="{0D108BD9-81ED-4DB2-BD59-A6C34878D82A}">
                    <a16:rowId xmlns:a16="http://schemas.microsoft.com/office/drawing/2014/main" val="1932608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9105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7819"/>
            <a:ext cx="10515600" cy="847897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15 </a:t>
            </a:r>
            <a:r>
              <a:rPr lang="hr-HR" sz="2800" b="1" dirty="0"/>
              <a:t>godina USJPDR „RIS” </a:t>
            </a:r>
            <a:r>
              <a:rPr lang="hr-HR" sz="2800" b="1" dirty="0" smtClean="0"/>
              <a:t>KUTINA-pod. KUTINA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2036"/>
            <a:ext cx="10515600" cy="577826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b="1" dirty="0"/>
              <a:t>3. Planirana prijava projekata</a:t>
            </a:r>
            <a:endParaRPr lang="en-GB" dirty="0"/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103025"/>
              </p:ext>
            </p:extLst>
          </p:nvPr>
        </p:nvGraphicFramePr>
        <p:xfrm>
          <a:off x="838202" y="1255225"/>
          <a:ext cx="10649987" cy="54863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3118">
                  <a:extLst>
                    <a:ext uri="{9D8B030D-6E8A-4147-A177-3AD203B41FA5}">
                      <a16:colId xmlns:a16="http://schemas.microsoft.com/office/drawing/2014/main" val="4213511457"/>
                    </a:ext>
                  </a:extLst>
                </a:gridCol>
                <a:gridCol w="3481622">
                  <a:extLst>
                    <a:ext uri="{9D8B030D-6E8A-4147-A177-3AD203B41FA5}">
                      <a16:colId xmlns:a16="http://schemas.microsoft.com/office/drawing/2014/main" val="393942275"/>
                    </a:ext>
                  </a:extLst>
                </a:gridCol>
                <a:gridCol w="1393042">
                  <a:extLst>
                    <a:ext uri="{9D8B030D-6E8A-4147-A177-3AD203B41FA5}">
                      <a16:colId xmlns:a16="http://schemas.microsoft.com/office/drawing/2014/main" val="3256527397"/>
                    </a:ext>
                  </a:extLst>
                </a:gridCol>
                <a:gridCol w="1604234">
                  <a:extLst>
                    <a:ext uri="{9D8B030D-6E8A-4147-A177-3AD203B41FA5}">
                      <a16:colId xmlns:a16="http://schemas.microsoft.com/office/drawing/2014/main" val="1843558314"/>
                    </a:ext>
                  </a:extLst>
                </a:gridCol>
                <a:gridCol w="1180866">
                  <a:extLst>
                    <a:ext uri="{9D8B030D-6E8A-4147-A177-3AD203B41FA5}">
                      <a16:colId xmlns:a16="http://schemas.microsoft.com/office/drawing/2014/main" val="4048761395"/>
                    </a:ext>
                  </a:extLst>
                </a:gridCol>
                <a:gridCol w="2327105">
                  <a:extLst>
                    <a:ext uri="{9D8B030D-6E8A-4147-A177-3AD203B41FA5}">
                      <a16:colId xmlns:a16="http://schemas.microsoft.com/office/drawing/2014/main" val="2360271861"/>
                    </a:ext>
                  </a:extLst>
                </a:gridCol>
              </a:tblGrid>
              <a:tr h="1556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Red.broj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Projekt/ traženi iznos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Nositelj aktivnosti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Kratak opis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Vrijeme predaje 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Očekivani rezultat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226715970"/>
                  </a:ext>
                </a:extLst>
              </a:tr>
              <a:tr h="4670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RISOVI U RATU I MIRU</a:t>
                      </a:r>
                      <a:endParaRPr lang="en-GB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5.000kn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Ž.PAČAREK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Obilježavanje odljetnica i godišnjica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01/2021.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Osigurati sredstva za osnovne aktivnosti i primjereno boilježiti sve planirane godišnjice i obljetnice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2532488916"/>
                  </a:ext>
                </a:extLst>
              </a:tr>
              <a:tr h="4670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2.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OSNAŽIMO SE RONJENJEM</a:t>
                      </a:r>
                      <a:endParaRPr lang="en-GB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en-GB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10.000kn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D.ŠOŠTARIĆ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Pokrenuti projekt rehabilitacijskog ronjeja za HRVI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03-05/2021.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Osigurati sredstva i dio opreme za provedbu projekta. Poboljšati zdravstveno stanje korisika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3373976662"/>
                  </a:ext>
                </a:extLst>
              </a:tr>
              <a:tr h="4670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3</a:t>
                      </a:r>
                      <a:r>
                        <a:rPr lang="hr-HR" sz="1000" dirty="0" smtClean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MHB-RISOVI ZA DJECU I MLADE </a:t>
                      </a:r>
                      <a:endParaRPr lang="en-GB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10.000kn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D.ŠOŠTARIĆ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Organizacija posjetu muzeju Domovinskog rata u Karlovcu za djecu DND Kutina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03-05/2021.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Osigurati sredstva i dio opreme za provedbu projekta kojim promičemo vrijednosti Domovinskog rata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175284736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4</a:t>
                      </a:r>
                      <a:r>
                        <a:rPr lang="hr-HR" sz="1000" dirty="0" smtClean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MHB-30. GODIŠNJICA PROGONA LOVINČANA</a:t>
                      </a:r>
                      <a:endParaRPr lang="en-GB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7.800,00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D.BADANJAK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Organizacija hodočašća na Sv.Brdo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06/2021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Nije odobren zbog covid mjera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1882728092"/>
                  </a:ext>
                </a:extLst>
              </a:tr>
              <a:tr h="4670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5</a:t>
                      </a:r>
                      <a:r>
                        <a:rPr lang="hr-HR" sz="1000" dirty="0" smtClean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MHB OBLJETNICE-30.GODIŠNJICA SJP RIS KUTINA</a:t>
                      </a:r>
                      <a:endParaRPr lang="en-GB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 </a:t>
                      </a:r>
                      <a:endParaRPr lang="en-GB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10.000,00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A.VONIĆ</a:t>
                      </a:r>
                      <a:endParaRPr lang="en-GB" sz="100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D.BADANJAK, J.MARIĆ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Organizacija obilježavanja godišnjice SJP RIS KUTINA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03-05/2021.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Organizirati godišnjicu i osigurati sredstva za provedbu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3345940795"/>
                  </a:ext>
                </a:extLst>
              </a:tr>
              <a:tr h="4670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6</a:t>
                      </a:r>
                      <a:r>
                        <a:rPr lang="hr-HR" sz="1000" dirty="0" smtClean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MHB OBLJETNICE-VUKOVAR</a:t>
                      </a:r>
                      <a:endParaRPr lang="en-GB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4.000kn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A.VONIĆ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Organizacija puta i odlaska u Vukovar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03-05/2021.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Osigurati sredstva za obilježavanje obljetnice pada Vukovara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1188478672"/>
                  </a:ext>
                </a:extLst>
              </a:tr>
              <a:tr h="4670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7</a:t>
                      </a:r>
                      <a:r>
                        <a:rPr lang="hr-HR" sz="1000" dirty="0" smtClean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NACIONALNA ZAKLADA ZA RAZVOJ CIVILNOG DRUŠTVA</a:t>
                      </a:r>
                      <a:endParaRPr lang="en-GB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50.000,00kn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D.ŠOŠTARIĆ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Izrada i prijava projekta  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02/2021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Ostvarenje institucionalne podrške za osnaživanje kapaciteta udruge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2150789737"/>
                  </a:ext>
                </a:extLst>
              </a:tr>
              <a:tr h="34836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8</a:t>
                      </a:r>
                      <a:r>
                        <a:rPr lang="hr-HR" sz="1000" dirty="0" smtClean="0">
                          <a:effectLst/>
                        </a:rPr>
                        <a:t>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LJEPOTA LAŽNOG SJAJA</a:t>
                      </a:r>
                      <a:endParaRPr lang="en-GB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D.ŠOŠTARIĆ</a:t>
                      </a:r>
                      <a:endParaRPr lang="en-GB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 smtClean="0">
                          <a:effectLst/>
                        </a:rPr>
                        <a:t>Izrada i prijava projekta  </a:t>
                      </a:r>
                      <a:endParaRPr lang="en-GB" sz="1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01/2021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Organizacija izložbe</a:t>
                      </a:r>
                      <a:r>
                        <a:rPr lang="hr-HR" sz="10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Ljepota lažnog sjaja Muzeja policije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4056629228"/>
                  </a:ext>
                </a:extLst>
              </a:tr>
              <a:tr h="6227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9.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 smtClean="0">
                          <a:effectLst/>
                        </a:rPr>
                        <a:t>RISOVI U RATU I MIRU- dodatni zahtijev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000" dirty="0" smtClean="0">
                        <a:effectLst/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 smtClean="0">
                          <a:effectLst/>
                        </a:rPr>
                        <a:t>9.000kn</a:t>
                      </a:r>
                      <a:endParaRPr lang="en-GB" sz="1000" dirty="0" smtClean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D.ŠOŠTARIĆ</a:t>
                      </a:r>
                      <a:endParaRPr lang="en-GB" sz="100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 smtClean="0">
                          <a:effectLst/>
                        </a:rPr>
                        <a:t>Obilježavanje odljetnica i godišnjica</a:t>
                      </a:r>
                      <a:endParaRPr lang="en-GB" sz="1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 smtClean="0">
                          <a:effectLst/>
                        </a:rPr>
                        <a:t>Osigurati sredstva za osnovne aktivnosti i primjereno boilježiti sve planirane godišnjice i obljetnice</a:t>
                      </a:r>
                      <a:endParaRPr lang="en-GB" sz="1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402749320"/>
                  </a:ext>
                </a:extLst>
              </a:tr>
              <a:tr h="3113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10.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SDU ZA DEM. I MLADESPORTOM </a:t>
                      </a:r>
                      <a:r>
                        <a:rPr lang="hr-HR" sz="1000" dirty="0">
                          <a:effectLst/>
                        </a:rPr>
                        <a:t>I PRIRODOM PROTIV STRESA</a:t>
                      </a:r>
                      <a:endParaRPr lang="en-GB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79.678,50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D.ŠOŠTARIĆ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Izrada i prijava projekta za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06/2021.g.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Do kraja godine potpisati ugovor o provedbi i sufinanciranju projekta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1025989743"/>
                  </a:ext>
                </a:extLst>
              </a:tr>
              <a:tr h="4670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11.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DONACIJE PETROKEMIJA</a:t>
                      </a:r>
                      <a:endParaRPr lang="en-GB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 </a:t>
                      </a:r>
                      <a:endParaRPr lang="en-GB" sz="1000" dirty="0">
                        <a:effectLst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</a:rPr>
                        <a:t>6.000kn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Ž.PAČAREK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Izrada i prijava projekta za donaciju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>
                          <a:effectLst/>
                        </a:rPr>
                        <a:t>01-12/2021.</a:t>
                      </a:r>
                      <a:endParaRPr lang="en-GB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</a:rPr>
                        <a:t>Dobivanje donacije za nabavu opreme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1413258654"/>
                  </a:ext>
                </a:extLst>
              </a:tr>
              <a:tr h="4670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12.</a:t>
                      </a:r>
                      <a:endParaRPr lang="en-GB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RISOVI U C.Z. SMŽ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499.127kn</a:t>
                      </a:r>
                      <a:endParaRPr lang="en-GB" sz="10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D.ŠOŠTARIĆ, Ž. PAČAREK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 smtClean="0">
                          <a:effectLst/>
                        </a:rPr>
                        <a:t>Izrada i prijava projekta  </a:t>
                      </a:r>
                      <a:endParaRPr lang="en-GB" sz="10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02/2021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hr-HR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Osigurati sredstva za pokretanje interventnog tima C.Z. Na razini županije</a:t>
                      </a:r>
                      <a:endParaRPr lang="en-GB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66" marR="34966" marT="0" marB="0"/>
                </a:tc>
                <a:extLst>
                  <a:ext uri="{0D108BD9-81ED-4DB2-BD59-A6C34878D82A}">
                    <a16:rowId xmlns:a16="http://schemas.microsoft.com/office/drawing/2014/main" val="2154325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43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9629"/>
            <a:ext cx="10515600" cy="881149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15 </a:t>
            </a:r>
            <a:r>
              <a:rPr lang="hr-HR" sz="2800" b="1" dirty="0"/>
              <a:t>godina USJPDR „RIS” </a:t>
            </a:r>
            <a:r>
              <a:rPr lang="hr-HR" sz="2800" b="1" dirty="0" smtClean="0"/>
              <a:t>KUTINA-pod. KUTINA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972589"/>
            <a:ext cx="10782993" cy="564434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b="1" dirty="0"/>
              <a:t>4. Humanitarni </a:t>
            </a:r>
            <a:r>
              <a:rPr lang="hr-HR" b="1" dirty="0" smtClean="0"/>
              <a:t>rad</a:t>
            </a:r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  <a:p>
            <a:pPr>
              <a:buFont typeface="Wingdings" panose="05000000000000000000" pitchFamily="2" charset="2"/>
              <a:buChar char="v"/>
            </a:pPr>
            <a:r>
              <a:rPr lang="hr-HR" dirty="0" smtClean="0"/>
              <a:t>Obnova krovova na području pogođenom potresom Sisak, Petrinja, Hrv.Kostajnica, Glina.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 smtClean="0"/>
              <a:t>Rad u skladištu Caritasa za pogođene potresom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 smtClean="0"/>
              <a:t>Dostava potrepština Crveni križ Glina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 smtClean="0"/>
              <a:t>Humanitarni rad članova kroz druge institucije HGSS, VATROGASTVO...</a:t>
            </a:r>
            <a:endParaRPr lang="en-GB" dirty="0"/>
          </a:p>
          <a:p>
            <a:pPr>
              <a:buFont typeface="Wingdings" panose="05000000000000000000" pitchFamily="2" charset="2"/>
              <a:buChar char="v"/>
            </a:pPr>
            <a:r>
              <a:rPr lang="hr-HR" dirty="0" smtClean="0"/>
              <a:t>Prikupljeno 5.000kn za obnovu kuća pripadnika specijalne policije sa banovine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 smtClean="0"/>
              <a:t>Pomoć drugim udrugama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 smtClean="0"/>
              <a:t>POMĆ JLSU prilikom organizacije raznih aktivnosti i javnih skupova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dirty="0"/>
              <a:t>Naši volonteri nastavljaju sa sudjelovanjem na ronilačkim eko akcijama</a:t>
            </a:r>
            <a:endParaRPr lang="hr-HR" dirty="0" smtClean="0"/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315942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4445"/>
            <a:ext cx="10515600" cy="789708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15 </a:t>
            </a:r>
            <a:r>
              <a:rPr lang="hr-HR" sz="2800" b="1" dirty="0"/>
              <a:t>godina USJPDR „RIS” </a:t>
            </a:r>
            <a:r>
              <a:rPr lang="hr-HR" sz="2800" b="1" dirty="0" smtClean="0"/>
              <a:t>KUTINA-pod. KUTINA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7280"/>
            <a:ext cx="10515600" cy="557784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sz="2400" b="1" dirty="0"/>
              <a:t>5. Edukacije i </a:t>
            </a:r>
            <a:r>
              <a:rPr lang="hr-HR" sz="2400" b="1" dirty="0" smtClean="0"/>
              <a:t>usavršavanja</a:t>
            </a:r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Osposobljeno 5 koordinatora volontiranja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/>
              <a:t>S</a:t>
            </a:r>
            <a:r>
              <a:rPr lang="hr-HR" sz="2400" dirty="0" smtClean="0"/>
              <a:t>udjelovanje </a:t>
            </a:r>
            <a:r>
              <a:rPr lang="hr-HR" sz="2400" dirty="0"/>
              <a:t>na </a:t>
            </a:r>
            <a:r>
              <a:rPr lang="hr-HR" sz="2400" dirty="0" smtClean="0"/>
              <a:t>radionicama </a:t>
            </a:r>
            <a:r>
              <a:rPr lang="hr-HR" sz="2400" dirty="0"/>
              <a:t>za unaprijeđenje rada </a:t>
            </a:r>
            <a:r>
              <a:rPr lang="hr-HR" sz="2400" dirty="0" smtClean="0"/>
              <a:t>udruge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Osposobljen voditelj ronjenja za potrebe RK „RIS”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 smtClean="0"/>
              <a:t>Ispunjeni uvjeti za pristupanje instruktorskom tečaju I-1</a:t>
            </a:r>
          </a:p>
        </p:txBody>
      </p:sp>
    </p:spTree>
    <p:extLst>
      <p:ext uri="{BB962C8B-B14F-4D97-AF65-F5344CB8AC3E}">
        <p14:creationId xmlns:p14="http://schemas.microsoft.com/office/powerpoint/2010/main" val="112929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2757"/>
            <a:ext cx="10515600" cy="773083"/>
          </a:xfrm>
        </p:spPr>
        <p:txBody>
          <a:bodyPr>
            <a:normAutofit/>
          </a:bodyPr>
          <a:lstStyle/>
          <a:p>
            <a:pPr algn="ctr"/>
            <a:r>
              <a:rPr lang="hr-HR" sz="2800" b="1" dirty="0" smtClean="0"/>
              <a:t>15 </a:t>
            </a:r>
            <a:r>
              <a:rPr lang="hr-HR" sz="2800" b="1" dirty="0"/>
              <a:t>godina USJPDR „RIS” </a:t>
            </a:r>
            <a:r>
              <a:rPr lang="hr-HR" sz="2800" b="1" dirty="0" smtClean="0"/>
              <a:t>KUTINA-pod. KUTINA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5468"/>
            <a:ext cx="10515600" cy="5403273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r-HR" b="1" dirty="0"/>
              <a:t>6. Ronilački klub RIS Kutina</a:t>
            </a:r>
            <a:endParaRPr lang="en-GB" dirty="0"/>
          </a:p>
          <a:p>
            <a:pPr>
              <a:buFont typeface="Wingdings" panose="05000000000000000000" pitchFamily="2" charset="2"/>
              <a:buChar char="v"/>
            </a:pPr>
            <a:r>
              <a:rPr lang="hr-HR" sz="2400" dirty="0"/>
              <a:t>Nastavljamo aktivnosti u Ronilačkom klubu RIS Kutina koji djeluje u sklopu naše </a:t>
            </a:r>
            <a:r>
              <a:rPr lang="hr-HR" sz="2400" dirty="0" smtClean="0"/>
              <a:t>udurge</a:t>
            </a:r>
          </a:p>
          <a:p>
            <a:pPr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hr-HR" sz="2400" dirty="0"/>
              <a:t> U suradnji sa Ronilačkim klubom Sisak članovi kluba </a:t>
            </a:r>
            <a:r>
              <a:rPr lang="hr-HR" sz="2400" dirty="0" smtClean="0"/>
              <a:t>odrađene su </a:t>
            </a:r>
            <a:r>
              <a:rPr lang="hr-HR" sz="2400" dirty="0"/>
              <a:t>slijedeće eko akcije</a:t>
            </a:r>
            <a:r>
              <a:rPr lang="hr-HR" sz="2400" dirty="0" smtClean="0"/>
              <a:t>: </a:t>
            </a:r>
          </a:p>
          <a:p>
            <a:pPr algn="just">
              <a:spcAft>
                <a:spcPts val="0"/>
              </a:spcAft>
            </a:pP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hr-H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Sisak- volim Kupu trajno</a:t>
            </a:r>
            <a:endParaRPr lang="en-GB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hr-H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Savudrija- međunarodna eko </a:t>
            </a:r>
            <a:r>
              <a:rPr lang="hr-H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patrola</a:t>
            </a:r>
          </a:p>
          <a:p>
            <a:pPr algn="just">
              <a:spcAft>
                <a:spcPts val="0"/>
              </a:spcAft>
            </a:pPr>
            <a:r>
              <a:rPr lang="hr-H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3.Sisak- vađenje ograde starog mosta</a:t>
            </a:r>
            <a:endParaRPr lang="en-GB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Kovčanje Mali </a:t>
            </a:r>
            <a:r>
              <a:rPr lang="hr-HR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lošinj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hr-HR" sz="2400" dirty="0" smtClean="0"/>
              <a:t>Održan </a:t>
            </a:r>
            <a:r>
              <a:rPr lang="hr-HR" sz="2400" dirty="0"/>
              <a:t>tečaj ronjenja za R-1 kategoriju po C.M.A.S. asocijacije ronilaca s našeg područja</a:t>
            </a:r>
            <a:r>
              <a:rPr lang="hr-HR" sz="2400" dirty="0" smtClean="0"/>
              <a:t>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hr-HR" sz="2400" dirty="0"/>
              <a:t>Organizirati stažno ronjenje i praktične vježbe u vojarni Kovčanje na Malom Lošinju od 02.10-09.10.2021.g.</a:t>
            </a:r>
            <a:endParaRPr lang="en-GB" sz="2400" dirty="0"/>
          </a:p>
          <a:p>
            <a:pPr algn="just">
              <a:buFont typeface="Wingdings" panose="05000000000000000000" pitchFamily="2" charset="2"/>
              <a:buChar char="v"/>
            </a:pPr>
            <a:endParaRPr lang="en-GB" sz="2400" dirty="0"/>
          </a:p>
          <a:p>
            <a:pPr algn="just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hr-HR" sz="2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buFont typeface="Wingdings" panose="05000000000000000000" pitchFamily="2" charset="2"/>
              <a:buChar char="v"/>
            </a:pPr>
            <a:endParaRPr lang="en-GB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75613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2175</Words>
  <Application>Microsoft Office PowerPoint</Application>
  <PresentationFormat>Widescreen</PresentationFormat>
  <Paragraphs>466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Office Theme</vt:lpstr>
      <vt:lpstr>IZVIJEŠĆE O RADU ZA 2021.g.</vt:lpstr>
      <vt:lpstr>15 godina USJPDR „RIS” KUTINA-pod. KUTINA</vt:lpstr>
      <vt:lpstr>15 godina USJPDR „RIS” KUTINA-pod. KUTINA</vt:lpstr>
      <vt:lpstr>15 godina USJPDR „RIS” KUTINA-pod. KUTINA</vt:lpstr>
      <vt:lpstr>15 godina USJPDR „RIS” KTINA-pod. KUTINA</vt:lpstr>
      <vt:lpstr>15 godina USJPDR „RIS” KUTINA-pod. KUTINA</vt:lpstr>
      <vt:lpstr>15 godina USJPDR „RIS” KUTINA-pod. KUTINA</vt:lpstr>
      <vt:lpstr>15 godina USJPDR „RIS” KUTINA-pod. KUTINA</vt:lpstr>
      <vt:lpstr>15 godina USJPDR „RIS” KUTINA-pod. KUTINA</vt:lpstr>
      <vt:lpstr>15 godina USJPDR „RIS” KUTINA-pod. KUTINA</vt:lpstr>
      <vt:lpstr>15 godina USJPDR „RIS” KUTINA-pod. KUTINA</vt:lpstr>
      <vt:lpstr>15 godina USJPDR „RIS” KUTINA-pod. KUTINA</vt:lpstr>
      <vt:lpstr>15 godina USJPDR „RIS” KUTINA-pod. KUTINA</vt:lpstr>
      <vt:lpstr>15 godina USJPDR „RIS” KUTINA-pod. KUTNA</vt:lpstr>
      <vt:lpstr>15 godina USJPDR „RIS” KUTINA-pod. KUTINA</vt:lpstr>
      <vt:lpstr>15 godina USJPDR „RIS” KUTINA-pod. KUTINA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usjpdr.ris.kt@gmail.com</dc:creator>
  <cp:lastModifiedBy>usjpdr.ris.kt@gmail.com</cp:lastModifiedBy>
  <cp:revision>54</cp:revision>
  <dcterms:created xsi:type="dcterms:W3CDTF">2021-09-06T20:53:06Z</dcterms:created>
  <dcterms:modified xsi:type="dcterms:W3CDTF">2022-02-19T19:37:22Z</dcterms:modified>
</cp:coreProperties>
</file>