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 id="261" r:id="rId6"/>
    <p:sldId id="262" r:id="rId7"/>
    <p:sldId id="263" r:id="rId8"/>
    <p:sldId id="264" r:id="rId9"/>
    <p:sldId id="266" r:id="rId10"/>
    <p:sldId id="267" r:id="rId11"/>
    <p:sldId id="271" r:id="rId12"/>
    <p:sldId id="268" r:id="rId13"/>
    <p:sldId id="269"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91" d="100"/>
          <a:sy n="91" d="100"/>
        </p:scale>
        <p:origin x="37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30B8A42-D1DC-4AA9-B396-575CBCA93222}" type="datetimeFigureOut">
              <a:rPr lang="en-GB" smtClean="0"/>
              <a:t>26/12/2025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A9C3D2-BAC5-4621-84BB-9D9C93C33CEF}"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0B8A42-D1DC-4AA9-B396-575CBCA93222}" type="datetimeFigureOut">
              <a:rPr lang="en-GB" smtClean="0"/>
              <a:t>26/12/2025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A9C3D2-BAC5-4621-84BB-9D9C93C33CE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0B8A42-D1DC-4AA9-B396-575CBCA93222}" type="datetimeFigureOut">
              <a:rPr lang="en-GB" smtClean="0"/>
              <a:t>26/12/2025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A9C3D2-BAC5-4621-84BB-9D9C93C33CE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0B8A42-D1DC-4AA9-B396-575CBCA93222}" type="datetimeFigureOut">
              <a:rPr lang="en-GB" smtClean="0"/>
              <a:t>26/12/2025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A9C3D2-BAC5-4621-84BB-9D9C93C33CEF}"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30B8A42-D1DC-4AA9-B396-575CBCA93222}" type="datetimeFigureOut">
              <a:rPr lang="en-GB" smtClean="0"/>
              <a:t>26/12/2025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A9C3D2-BAC5-4621-84BB-9D9C93C33CEF}"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0B8A42-D1DC-4AA9-B396-575CBCA93222}" type="datetimeFigureOut">
              <a:rPr lang="en-GB" smtClean="0"/>
              <a:t>26/12/2025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A9C3D2-BAC5-4621-84BB-9D9C93C33CEF}"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0B8A42-D1DC-4AA9-B396-575CBCA93222}" type="datetimeFigureOut">
              <a:rPr lang="en-GB" smtClean="0"/>
              <a:t>26/12/2025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A9C3D2-BAC5-4621-84BB-9D9C93C33CEF}"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0B8A42-D1DC-4AA9-B396-575CBCA93222}" type="datetimeFigureOut">
              <a:rPr lang="en-GB" smtClean="0"/>
              <a:t>26/12/2025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A9C3D2-BAC5-4621-84BB-9D9C93C33CE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0B8A42-D1DC-4AA9-B396-575CBCA93222}" type="datetimeFigureOut">
              <a:rPr lang="en-GB" smtClean="0"/>
              <a:t>26/12/2025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A9C3D2-BAC5-4621-84BB-9D9C93C33CE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30B8A42-D1DC-4AA9-B396-575CBCA93222}" type="datetimeFigureOut">
              <a:rPr lang="en-GB" smtClean="0"/>
              <a:t>26/12/2025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A9C3D2-BAC5-4621-84BB-9D9C93C33CEF}"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30B8A42-D1DC-4AA9-B396-575CBCA93222}" type="datetimeFigureOut">
              <a:rPr lang="en-GB" smtClean="0"/>
              <a:t>26/12/2025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A9C3D2-BAC5-4621-84BB-9D9C93C33CEF}"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0B8A42-D1DC-4AA9-B396-575CBCA93222}" type="datetimeFigureOut">
              <a:rPr lang="en-GB" smtClean="0"/>
              <a:t>26/12/2025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A9C3D2-BAC5-4621-84BB-9D9C93C33CEF}"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90344"/>
          </a:xfrm>
        </p:spPr>
        <p:txBody>
          <a:bodyPr>
            <a:normAutofit/>
          </a:bodyPr>
          <a:lstStyle/>
          <a:p>
            <a:pPr algn="ctr"/>
            <a:r>
              <a:rPr lang="hr-HR" sz="2800" b="1" dirty="0">
                <a:latin typeface="+mn-lt"/>
              </a:rPr>
              <a:t>IZVJEŠĆE O RADU ZA 2025.g.</a:t>
            </a:r>
            <a:endParaRPr lang="en-GB" sz="2800" b="1" dirty="0">
              <a:latin typeface="+mn-lt"/>
            </a:endParaRPr>
          </a:p>
        </p:txBody>
      </p:sp>
      <p:sp>
        <p:nvSpPr>
          <p:cNvPr id="3" name="Content Placeholder 2"/>
          <p:cNvSpPr>
            <a:spLocks noGrp="1"/>
          </p:cNvSpPr>
          <p:nvPr>
            <p:ph idx="1"/>
          </p:nvPr>
        </p:nvSpPr>
        <p:spPr>
          <a:xfrm>
            <a:off x="838200" y="1155470"/>
            <a:ext cx="10515600" cy="5469774"/>
          </a:xfrm>
        </p:spPr>
        <p:txBody>
          <a:bodyPr>
            <a:normAutofit fontScale="92500" lnSpcReduction="20000"/>
          </a:bodyPr>
          <a:lstStyle/>
          <a:p>
            <a:pPr>
              <a:buFont typeface="Wingdings" panose="05000000000000000000" pitchFamily="2" charset="2"/>
              <a:buChar char="v"/>
            </a:pPr>
            <a:r>
              <a:rPr lang="hr-HR" sz="2400" dirty="0"/>
              <a:t>Pregled redovnih godišnjih aktivnosti udruge:</a:t>
            </a:r>
          </a:p>
          <a:p>
            <a:pPr>
              <a:buFont typeface="Wingdings" panose="05000000000000000000" pitchFamily="2" charset="2"/>
              <a:buChar char="v"/>
            </a:pPr>
            <a:r>
              <a:rPr lang="hr-HR" b="1" dirty="0"/>
              <a:t>IZVJEŠĆE O RADU ZA 2025.g.</a:t>
            </a:r>
            <a:endParaRPr lang="en-GB" dirty="0"/>
          </a:p>
          <a:p>
            <a:r>
              <a:rPr lang="hr-HR" dirty="0"/>
              <a:t>1. Obilježavanje obljetnica poginulih i preminulih pripadnika</a:t>
            </a:r>
            <a:endParaRPr lang="en-GB" dirty="0"/>
          </a:p>
          <a:p>
            <a:r>
              <a:rPr lang="hr-HR" dirty="0"/>
              <a:t>2. Obilježavanje obljetnica VRO, praznika i drugih datuma vezanih uz D.R.</a:t>
            </a:r>
            <a:endParaRPr lang="en-GB" dirty="0"/>
          </a:p>
          <a:p>
            <a:r>
              <a:rPr lang="hr-HR" dirty="0"/>
              <a:t>3. Provedba projekata</a:t>
            </a:r>
            <a:endParaRPr lang="en-GB" dirty="0"/>
          </a:p>
          <a:p>
            <a:r>
              <a:rPr lang="hr-HR" dirty="0"/>
              <a:t>4. Humanitarni rad</a:t>
            </a:r>
            <a:endParaRPr lang="en-GB" dirty="0"/>
          </a:p>
          <a:p>
            <a:r>
              <a:rPr lang="hr-HR" dirty="0"/>
              <a:t>5. Edukacije i usavršavanja</a:t>
            </a:r>
            <a:endParaRPr lang="en-GB" dirty="0"/>
          </a:p>
          <a:p>
            <a:r>
              <a:rPr lang="hr-HR" dirty="0"/>
              <a:t>6. Ronilački klub RIS Kutina</a:t>
            </a:r>
            <a:endParaRPr lang="en-GB" dirty="0"/>
          </a:p>
          <a:p>
            <a:r>
              <a:rPr lang="hr-HR" dirty="0"/>
              <a:t>7. Suradnja sa drugim udrugama i institucijama</a:t>
            </a:r>
          </a:p>
          <a:p>
            <a:r>
              <a:rPr lang="hr-HR" dirty="0"/>
              <a:t>8. Klub mladih RIS</a:t>
            </a:r>
            <a:endParaRPr lang="en-GB" dirty="0"/>
          </a:p>
          <a:p>
            <a:r>
              <a:rPr lang="hr-HR" dirty="0"/>
              <a:t>9. Volontiranje</a:t>
            </a:r>
            <a:endParaRPr lang="en-GB" dirty="0"/>
          </a:p>
          <a:p>
            <a:r>
              <a:rPr lang="hr-HR" dirty="0"/>
              <a:t>10. Upravljanje</a:t>
            </a:r>
            <a:endParaRPr lang="en-GB" dirty="0"/>
          </a:p>
          <a:p>
            <a:r>
              <a:rPr lang="hr-HR" dirty="0"/>
              <a:t>11. Zaključak</a:t>
            </a:r>
            <a:endParaRPr lang="en-GB"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16131"/>
            <a:ext cx="10515600" cy="831273"/>
          </a:xfrm>
        </p:spPr>
        <p:txBody>
          <a:bodyPr>
            <a:normAutofit/>
          </a:bodyPr>
          <a:lstStyle/>
          <a:p>
            <a:pPr algn="ctr"/>
            <a:r>
              <a:rPr lang="hr-HR" sz="2800" b="1" dirty="0">
                <a:latin typeface="+mn-lt"/>
              </a:rPr>
              <a:t>IZVJEŠĆE O RADU ZA 2025.g.</a:t>
            </a:r>
            <a:endParaRPr lang="en-GB" sz="2800" b="1" dirty="0">
              <a:latin typeface="+mn-lt"/>
            </a:endParaRPr>
          </a:p>
        </p:txBody>
      </p:sp>
      <p:sp>
        <p:nvSpPr>
          <p:cNvPr id="3" name="Content Placeholder 2"/>
          <p:cNvSpPr>
            <a:spLocks noGrp="1"/>
          </p:cNvSpPr>
          <p:nvPr>
            <p:ph idx="1"/>
          </p:nvPr>
        </p:nvSpPr>
        <p:spPr>
          <a:xfrm>
            <a:off x="838200" y="1047404"/>
            <a:ext cx="10515600" cy="5494712"/>
          </a:xfrm>
        </p:spPr>
        <p:txBody>
          <a:bodyPr>
            <a:normAutofit fontScale="92500" lnSpcReduction="10000"/>
          </a:bodyPr>
          <a:lstStyle/>
          <a:p>
            <a:pPr>
              <a:buFont typeface="Wingdings" panose="05000000000000000000" pitchFamily="2" charset="2"/>
              <a:buChar char="v"/>
            </a:pPr>
            <a:r>
              <a:rPr lang="hr-HR" b="1" dirty="0"/>
              <a:t>Regionalana suradnja sa</a:t>
            </a:r>
            <a:r>
              <a:rPr lang="hr-HR" dirty="0"/>
              <a:t>:</a:t>
            </a:r>
            <a:endParaRPr lang="en-GB" dirty="0"/>
          </a:p>
          <a:p>
            <a:r>
              <a:rPr lang="hr-HR" dirty="0"/>
              <a:t>1. Sisačko-moslavačkom županijom</a:t>
            </a:r>
            <a:endParaRPr lang="en-GB" dirty="0"/>
          </a:p>
          <a:p>
            <a:r>
              <a:rPr lang="hr-HR" dirty="0"/>
              <a:t>2. Ronilačkim klubom Sisak</a:t>
            </a:r>
            <a:endParaRPr lang="en-GB" dirty="0"/>
          </a:p>
          <a:p>
            <a:r>
              <a:rPr lang="hr-HR" dirty="0"/>
              <a:t>3.Promocija ronjenja</a:t>
            </a:r>
          </a:p>
          <a:p>
            <a:r>
              <a:rPr lang="hr-HR" dirty="0"/>
              <a:t>4. Grad Popovača</a:t>
            </a:r>
          </a:p>
          <a:p>
            <a:r>
              <a:rPr lang="hr-HR" dirty="0"/>
              <a:t>5. Grad Sisak</a:t>
            </a:r>
          </a:p>
          <a:p>
            <a:endParaRPr lang="en-GB" dirty="0"/>
          </a:p>
          <a:p>
            <a:pPr>
              <a:buFont typeface="Wingdings" panose="05000000000000000000" pitchFamily="2" charset="2"/>
              <a:buChar char="v"/>
            </a:pPr>
            <a:r>
              <a:rPr lang="hr-HR" b="1" dirty="0"/>
              <a:t>Suradnja na državnoj razini</a:t>
            </a:r>
            <a:r>
              <a:rPr lang="hr-HR" dirty="0"/>
              <a:t>:</a:t>
            </a:r>
            <a:endParaRPr lang="en-GB" dirty="0"/>
          </a:p>
          <a:p>
            <a:r>
              <a:rPr lang="hr-HR" dirty="0"/>
              <a:t>1. Ministarstvom hrvatskih branitelja</a:t>
            </a:r>
            <a:endParaRPr lang="en-GB" dirty="0"/>
          </a:p>
          <a:p>
            <a:r>
              <a:rPr lang="hr-HR" dirty="0"/>
              <a:t>2. MUP</a:t>
            </a:r>
            <a:endParaRPr lang="en-GB" dirty="0"/>
          </a:p>
          <a:p>
            <a:r>
              <a:rPr lang="hr-HR" dirty="0"/>
              <a:t>3. HZZ</a:t>
            </a:r>
            <a:endParaRPr lang="en-GB" dirty="0"/>
          </a:p>
          <a:p>
            <a:r>
              <a:rPr lang="hr-HR" dirty="0"/>
              <a:t>4. Nacionalna zaklada za razvoj civilnog društva</a:t>
            </a:r>
            <a:endParaRPr lang="en-GB" dirty="0"/>
          </a:p>
          <a:p>
            <a:pPr>
              <a:buFont typeface="Wingdings" panose="05000000000000000000" pitchFamily="2" charset="2"/>
              <a:buChar char="v"/>
            </a:pP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38545"/>
            <a:ext cx="9144000" cy="1071419"/>
          </a:xfrm>
        </p:spPr>
        <p:txBody>
          <a:bodyPr>
            <a:normAutofit/>
          </a:bodyPr>
          <a:lstStyle/>
          <a:p>
            <a:r>
              <a:rPr lang="pl-PL" sz="2800" b="1" dirty="0">
                <a:latin typeface="+mn-lt"/>
              </a:rPr>
              <a:t>IZVJEŠĆE O RADU ZA 202</a:t>
            </a:r>
            <a:r>
              <a:rPr lang="hr-HR" sz="2800" b="1" dirty="0">
                <a:latin typeface="+mn-lt"/>
              </a:rPr>
              <a:t>5</a:t>
            </a:r>
            <a:r>
              <a:rPr lang="pl-PL" sz="2800" b="1" dirty="0">
                <a:latin typeface="+mn-lt"/>
              </a:rPr>
              <a:t>.g</a:t>
            </a:r>
            <a:r>
              <a:rPr lang="pl-PL" sz="2800" dirty="0">
                <a:latin typeface="+mn-lt"/>
              </a:rPr>
              <a:t>.</a:t>
            </a:r>
            <a:endParaRPr lang="en-GB" sz="2800" dirty="0">
              <a:latin typeface="+mn-lt"/>
            </a:endParaRPr>
          </a:p>
        </p:txBody>
      </p:sp>
      <p:sp>
        <p:nvSpPr>
          <p:cNvPr id="3" name="Subtitle 2"/>
          <p:cNvSpPr>
            <a:spLocks noGrp="1"/>
          </p:cNvSpPr>
          <p:nvPr>
            <p:ph type="subTitle" idx="1"/>
          </p:nvPr>
        </p:nvSpPr>
        <p:spPr>
          <a:xfrm>
            <a:off x="341745" y="1727200"/>
            <a:ext cx="11647055" cy="4867564"/>
          </a:xfrm>
        </p:spPr>
        <p:txBody>
          <a:bodyPr>
            <a:normAutofit/>
          </a:bodyPr>
          <a:lstStyle/>
          <a:p>
            <a:pPr algn="l">
              <a:buFont typeface="Wingdings" panose="05000000000000000000" pitchFamily="2" charset="2"/>
              <a:buChar char="v"/>
            </a:pPr>
            <a:r>
              <a:rPr lang="hr-HR" b="1" dirty="0"/>
              <a:t>8. Klub mladih RIS</a:t>
            </a:r>
          </a:p>
          <a:p>
            <a:pPr>
              <a:buFont typeface="Wingdings" panose="05000000000000000000" pitchFamily="2" charset="2"/>
              <a:buChar char="v"/>
            </a:pPr>
            <a:endParaRPr lang="en-GB" dirty="0"/>
          </a:p>
          <a:p>
            <a:pPr algn="l">
              <a:buFont typeface="Wingdings" panose="05000000000000000000" pitchFamily="2" charset="2"/>
              <a:buChar char="v"/>
            </a:pPr>
            <a:r>
              <a:rPr lang="hr-HR" dirty="0"/>
              <a:t>Pokrenuli smo Klub mladih RIS koji trenutno broji 44 člana i planiramo ga proširiti u 2026.g. na 50 članova.</a:t>
            </a:r>
          </a:p>
          <a:p>
            <a:pPr algn="l">
              <a:buFont typeface="Wingdings" panose="05000000000000000000" pitchFamily="2" charset="2"/>
              <a:buChar char="v"/>
            </a:pPr>
            <a:r>
              <a:rPr lang="hr-HR" dirty="0"/>
              <a:t>Klub je zamišljen kao baza korisnika za buduće projekte i kao baza mlađih članova koji bi se postepeno uključivali u rad i vođenje kluba, a po stjecanju iskustva i u rad udruge.</a:t>
            </a:r>
          </a:p>
          <a:p>
            <a:pPr algn="l">
              <a:buFont typeface="Wingdings" panose="05000000000000000000" pitchFamily="2" charset="2"/>
              <a:buChar char="v"/>
            </a:pPr>
            <a:endParaRPr lang="hr-HR" dirty="0"/>
          </a:p>
          <a:p>
            <a:pPr algn="l">
              <a:buFont typeface="Wingdings" panose="05000000000000000000" pitchFamily="2" charset="2"/>
              <a:buChar char="v"/>
            </a:pPr>
            <a:endParaRPr lang="hr-HR" dirty="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32757"/>
            <a:ext cx="10515600" cy="897774"/>
          </a:xfrm>
        </p:spPr>
        <p:txBody>
          <a:bodyPr>
            <a:normAutofit/>
          </a:bodyPr>
          <a:lstStyle/>
          <a:p>
            <a:pPr algn="ctr"/>
            <a:r>
              <a:rPr lang="hr-HR" sz="2800" b="1" dirty="0">
                <a:latin typeface="+mn-lt"/>
              </a:rPr>
              <a:t>IZVJEŠĆE O RADU ZA 2025.g.</a:t>
            </a:r>
            <a:endParaRPr lang="en-GB" sz="2800" b="1" dirty="0">
              <a:latin typeface="+mn-lt"/>
            </a:endParaRPr>
          </a:p>
        </p:txBody>
      </p:sp>
      <p:sp>
        <p:nvSpPr>
          <p:cNvPr id="3" name="Content Placeholder 2"/>
          <p:cNvSpPr>
            <a:spLocks noGrp="1"/>
          </p:cNvSpPr>
          <p:nvPr>
            <p:ph idx="1"/>
          </p:nvPr>
        </p:nvSpPr>
        <p:spPr>
          <a:xfrm>
            <a:off x="838200" y="1130531"/>
            <a:ext cx="10515600" cy="5428817"/>
          </a:xfrm>
        </p:spPr>
        <p:txBody>
          <a:bodyPr>
            <a:normAutofit/>
          </a:bodyPr>
          <a:lstStyle/>
          <a:p>
            <a:pPr>
              <a:buFont typeface="Wingdings" panose="05000000000000000000" pitchFamily="2" charset="2"/>
              <a:buChar char="v"/>
            </a:pPr>
            <a:r>
              <a:rPr lang="hr-HR" sz="2400" b="1" dirty="0"/>
              <a:t>9. Volontiranje</a:t>
            </a:r>
          </a:p>
          <a:p>
            <a:pPr>
              <a:buFont typeface="Wingdings" panose="05000000000000000000" pitchFamily="2" charset="2"/>
              <a:buChar char="v"/>
            </a:pPr>
            <a:endParaRPr lang="en-GB" sz="2400" dirty="0"/>
          </a:p>
          <a:p>
            <a:pPr>
              <a:buFont typeface="Wingdings" panose="05000000000000000000" pitchFamily="2" charset="2"/>
              <a:buChar char="v"/>
            </a:pPr>
            <a:r>
              <a:rPr lang="hr-HR" sz="2400" dirty="0"/>
              <a:t>Ovismo  opotrebi lokalne zajednice i razvoja situacije na području nastradalom od potresa, spremni smo se uključiti u pomoć nastradalom stanovništvu. Volontiranje se nastavlja vezano uz redovite aktivnosti na provedbi projekata udruge, sudjelovanja na eko akcijama.U 2025. g ostvarili smo </a:t>
            </a:r>
            <a:r>
              <a:rPr lang="hr-HR" sz="2400" b="1" dirty="0"/>
              <a:t>2.015h</a:t>
            </a:r>
            <a:r>
              <a:rPr lang="hr-HR" sz="2400" dirty="0"/>
              <a:t> volontiranja.</a:t>
            </a:r>
          </a:p>
          <a:p>
            <a:pPr>
              <a:buFont typeface="Wingdings" panose="05000000000000000000" pitchFamily="2" charset="2"/>
              <a:buChar char="v"/>
            </a:pPr>
            <a:endParaRPr lang="hr-HR" sz="2400" dirty="0"/>
          </a:p>
          <a:p>
            <a:pPr>
              <a:buFont typeface="Wingdings" panose="05000000000000000000" pitchFamily="2" charset="2"/>
              <a:buChar char="v"/>
            </a:pPr>
            <a:endParaRPr lang="en-GB"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24445"/>
            <a:ext cx="10515600" cy="822959"/>
          </a:xfrm>
        </p:spPr>
        <p:txBody>
          <a:bodyPr>
            <a:normAutofit/>
          </a:bodyPr>
          <a:lstStyle/>
          <a:p>
            <a:pPr algn="ctr"/>
            <a:r>
              <a:rPr lang="hr-HR" sz="2800" b="1" dirty="0">
                <a:latin typeface="+mn-lt"/>
              </a:rPr>
              <a:t>IZVJEŠĆE O RADU ZA 2025.g.</a:t>
            </a:r>
            <a:endParaRPr lang="en-GB" sz="2800" b="1" dirty="0">
              <a:latin typeface="+mn-lt"/>
            </a:endParaRPr>
          </a:p>
        </p:txBody>
      </p:sp>
      <p:sp>
        <p:nvSpPr>
          <p:cNvPr id="3" name="Content Placeholder 2"/>
          <p:cNvSpPr>
            <a:spLocks noGrp="1"/>
          </p:cNvSpPr>
          <p:nvPr>
            <p:ph idx="1"/>
          </p:nvPr>
        </p:nvSpPr>
        <p:spPr>
          <a:xfrm>
            <a:off x="838200" y="1305098"/>
            <a:ext cx="10515600" cy="5336771"/>
          </a:xfrm>
        </p:spPr>
        <p:txBody>
          <a:bodyPr>
            <a:normAutofit/>
          </a:bodyPr>
          <a:lstStyle/>
          <a:p>
            <a:pPr>
              <a:buFont typeface="Wingdings" panose="05000000000000000000" pitchFamily="2" charset="2"/>
              <a:buChar char="v"/>
            </a:pPr>
            <a:r>
              <a:rPr lang="hr-HR" sz="2400" b="1" dirty="0"/>
              <a:t>10. Upravljanje</a:t>
            </a:r>
          </a:p>
          <a:p>
            <a:pPr>
              <a:buFont typeface="Wingdings" panose="05000000000000000000" pitchFamily="2" charset="2"/>
              <a:buChar char="v"/>
            </a:pPr>
            <a:endParaRPr lang="en-GB" sz="2400" dirty="0"/>
          </a:p>
          <a:p>
            <a:pPr>
              <a:buFont typeface="Wingdings" panose="05000000000000000000" pitchFamily="2" charset="2"/>
              <a:buChar char="v"/>
            </a:pPr>
            <a:r>
              <a:rPr lang="hr-HR" sz="2400" dirty="0"/>
              <a:t>Redoviti sastanci predsjedništva podružnica</a:t>
            </a:r>
          </a:p>
          <a:p>
            <a:pPr>
              <a:buFont typeface="Wingdings" panose="05000000000000000000" pitchFamily="2" charset="2"/>
              <a:buChar char="v"/>
            </a:pPr>
            <a:r>
              <a:rPr lang="hr-HR" sz="2400" dirty="0"/>
              <a:t>Redovita komunikacija putem WhatsApp grupe predsjedništva USJPDR RIS KT</a:t>
            </a:r>
          </a:p>
          <a:p>
            <a:pPr>
              <a:buFont typeface="Wingdings" panose="05000000000000000000" pitchFamily="2" charset="2"/>
              <a:buChar char="v"/>
            </a:pPr>
            <a:r>
              <a:rPr lang="hr-HR" sz="2400" dirty="0"/>
              <a:t>Redivit nadzor nad radom udruge</a:t>
            </a:r>
          </a:p>
          <a:p>
            <a:pPr>
              <a:buFont typeface="Wingdings" panose="05000000000000000000" pitchFamily="2" charset="2"/>
              <a:buChar char="v"/>
            </a:pPr>
            <a:r>
              <a:rPr lang="hr-HR" sz="2400" dirty="0"/>
              <a:t>U podružnici Kutina koristimo sustav upravljanja kvalitetom OK 2015</a:t>
            </a:r>
          </a:p>
          <a:p>
            <a:pPr>
              <a:buFont typeface="Wingdings" panose="05000000000000000000" pitchFamily="2" charset="2"/>
              <a:buChar char="v"/>
            </a:pPr>
            <a:r>
              <a:rPr lang="hr-HR" sz="2400" dirty="0"/>
              <a:t>U podružnici Kutina zaposlena 1 djelatnica na </a:t>
            </a:r>
            <a:r>
              <a:rPr lang="en-US" sz="2400" dirty="0"/>
              <a:t>½</a:t>
            </a:r>
            <a:r>
              <a:rPr lang="hr-HR" sz="2400" dirty="0"/>
              <a:t> radnog vremena</a:t>
            </a:r>
          </a:p>
          <a:p>
            <a:pPr>
              <a:buFont typeface="Wingdings" panose="05000000000000000000" pitchFamily="2" charset="2"/>
              <a:buChar char="v"/>
            </a:pPr>
            <a:r>
              <a:rPr lang="hr-HR" altLang="en-GB" sz="2400" dirty="0"/>
              <a:t> Istupnje iz USJPDR RIS KUTINA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24445"/>
            <a:ext cx="10515600" cy="831271"/>
          </a:xfrm>
        </p:spPr>
        <p:txBody>
          <a:bodyPr>
            <a:normAutofit/>
          </a:bodyPr>
          <a:lstStyle/>
          <a:p>
            <a:pPr algn="ctr"/>
            <a:r>
              <a:rPr lang="hr-HR" sz="2800" b="1" dirty="0">
                <a:latin typeface="+mn-lt"/>
              </a:rPr>
              <a:t>IZVJEŠĆE O RADU ZA 2025.g</a:t>
            </a:r>
            <a:r>
              <a:rPr lang="hr-HR" sz="2800" dirty="0">
                <a:latin typeface="+mn-lt"/>
              </a:rPr>
              <a:t>.</a:t>
            </a:r>
            <a:endParaRPr lang="en-GB" sz="2800" dirty="0">
              <a:latin typeface="+mn-lt"/>
            </a:endParaRPr>
          </a:p>
        </p:txBody>
      </p:sp>
      <p:sp>
        <p:nvSpPr>
          <p:cNvPr id="3" name="Content Placeholder 2"/>
          <p:cNvSpPr>
            <a:spLocks noGrp="1"/>
          </p:cNvSpPr>
          <p:nvPr>
            <p:ph idx="1"/>
          </p:nvPr>
        </p:nvSpPr>
        <p:spPr>
          <a:xfrm>
            <a:off x="838200" y="1055716"/>
            <a:ext cx="10515600" cy="5436524"/>
          </a:xfrm>
        </p:spPr>
        <p:txBody>
          <a:bodyPr/>
          <a:lstStyle/>
          <a:p>
            <a:pPr>
              <a:buFont typeface="Wingdings" panose="05000000000000000000" pitchFamily="2" charset="2"/>
              <a:buChar char="v"/>
            </a:pPr>
            <a:r>
              <a:rPr lang="hr-HR" sz="2400" b="1" dirty="0"/>
              <a:t>11. Zaključak</a:t>
            </a:r>
          </a:p>
          <a:p>
            <a:pPr>
              <a:buFont typeface="Wingdings" panose="05000000000000000000" pitchFamily="2" charset="2"/>
              <a:buChar char="v"/>
            </a:pPr>
            <a:endParaRPr lang="en-GB" sz="2400" dirty="0"/>
          </a:p>
          <a:p>
            <a:pPr>
              <a:buFont typeface="Wingdings" panose="05000000000000000000" pitchFamily="2" charset="2"/>
              <a:buChar char="v"/>
            </a:pPr>
            <a:r>
              <a:rPr lang="hr-HR" dirty="0"/>
              <a:t>Kao što vidimo iza nas je  2025.g. puna novih izazova i velikih iskoraka u radu naše udruge, ali financijski najuspješnija godina do sada. Povećali smo broj naših temeljnih članova sa 28 na 36, ronilaca sa 25 na 39, klub mladih sa 41 na 44. Polako se </a:t>
            </a:r>
            <a:r>
              <a:rPr lang="hr-HR"/>
              <a:t>usmjeravamo prema </a:t>
            </a:r>
            <a:r>
              <a:rPr lang="hr-HR" dirty="0"/>
              <a:t>profesionalizaciji rada </a:t>
            </a:r>
            <a:r>
              <a:rPr lang="hr-HR"/>
              <a:t>naše udruge kroz zapošljavanje </a:t>
            </a:r>
            <a:r>
              <a:rPr lang="hr-HR" dirty="0"/>
              <a:t>što će nam bitno olakšati rad i osloboditi dio vremena za osmišljavanje novih projekata. Naglasak nam je na povećanju ljudskih kapaciteta, koji su nam neophodni za provedbu novih i zahtjevnijih projekata i iskorak prema financiranju iz EU fondova.</a:t>
            </a:r>
            <a:endParaRPr lang="en-GB" dirty="0"/>
          </a:p>
          <a:p>
            <a:pPr>
              <a:buFont typeface="Wingdings" panose="05000000000000000000" pitchFamily="2" charset="2"/>
              <a:buChar char="v"/>
            </a:pPr>
            <a:endParaRPr lang="en-GB" dirty="0"/>
          </a:p>
        </p:txBody>
      </p:sp>
      <p:sp>
        <p:nvSpPr>
          <p:cNvPr id="4" name="Text Box 3"/>
          <p:cNvSpPr txBox="1"/>
          <p:nvPr/>
        </p:nvSpPr>
        <p:spPr>
          <a:xfrm>
            <a:off x="6741160" y="5951855"/>
            <a:ext cx="4064000" cy="368300"/>
          </a:xfrm>
          <a:prstGeom prst="rect">
            <a:avLst/>
          </a:prstGeom>
          <a:noFill/>
        </p:spPr>
        <p:txBody>
          <a:bodyPr wrap="square" rtlCol="0">
            <a:spAutoFit/>
          </a:bodyPr>
          <a:lstStyle/>
          <a:p>
            <a:r>
              <a:rPr lang="hr-HR" altLang="en-GB"/>
              <a:t>Predsjednik: Željko Pačarek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16131"/>
            <a:ext cx="10515600" cy="748145"/>
          </a:xfrm>
        </p:spPr>
        <p:txBody>
          <a:bodyPr>
            <a:normAutofit fontScale="90000"/>
          </a:bodyPr>
          <a:lstStyle/>
          <a:p>
            <a:pPr algn="ctr"/>
            <a:r>
              <a:rPr lang="hr-HR" sz="2800" b="1" dirty="0">
                <a:solidFill>
                  <a:prstClr val="black"/>
                </a:solidFill>
                <a:latin typeface="+mn-lt"/>
              </a:rPr>
              <a:t>IZVJEŠĆE O RADU ZA 2025.</a:t>
            </a:r>
            <a:br>
              <a:rPr lang="hr-HR" sz="2800" b="1" dirty="0">
                <a:solidFill>
                  <a:prstClr val="black"/>
                </a:solidFill>
                <a:latin typeface="+mn-lt"/>
              </a:rPr>
            </a:br>
            <a:r>
              <a:rPr lang="hr-HR" sz="2800" b="1" dirty="0">
                <a:solidFill>
                  <a:prstClr val="black"/>
                </a:solidFill>
                <a:latin typeface="+mn-lt"/>
              </a:rPr>
              <a:t>g.</a:t>
            </a:r>
            <a:endParaRPr lang="en-GB" sz="2800" b="1" dirty="0">
              <a:latin typeface="+mn-lt"/>
            </a:endParaRPr>
          </a:p>
        </p:txBody>
      </p:sp>
      <p:sp>
        <p:nvSpPr>
          <p:cNvPr id="3" name="Content Placeholder 2"/>
          <p:cNvSpPr>
            <a:spLocks noGrp="1"/>
          </p:cNvSpPr>
          <p:nvPr>
            <p:ph idx="1"/>
          </p:nvPr>
        </p:nvSpPr>
        <p:spPr>
          <a:xfrm>
            <a:off x="838200" y="964276"/>
            <a:ext cx="10515600" cy="5694219"/>
          </a:xfrm>
        </p:spPr>
        <p:txBody>
          <a:bodyPr>
            <a:normAutofit/>
          </a:bodyPr>
          <a:lstStyle/>
          <a:p>
            <a:pPr>
              <a:buFont typeface="Wingdings" panose="05000000000000000000" pitchFamily="2" charset="2"/>
              <a:buChar char="v"/>
            </a:pPr>
            <a:r>
              <a:rPr lang="hr-HR" b="1" dirty="0"/>
              <a:t>1. Obilježavanje obljetnica poginulih i preminulih pripadnika</a:t>
            </a:r>
          </a:p>
          <a:p>
            <a:pPr>
              <a:buFont typeface="Wingdings" panose="05000000000000000000" pitchFamily="2" charset="2"/>
              <a:buChar char="v"/>
            </a:pPr>
            <a:endParaRPr lang="en-GB" dirty="0"/>
          </a:p>
          <a:p>
            <a:pPr>
              <a:buFont typeface="Wingdings" panose="05000000000000000000" pitchFamily="2" charset="2"/>
              <a:buChar char="v"/>
            </a:pPr>
            <a:endParaRPr lang="en-GB" sz="2400" dirty="0"/>
          </a:p>
        </p:txBody>
      </p:sp>
      <p:graphicFrame>
        <p:nvGraphicFramePr>
          <p:cNvPr id="4" name="Table 3"/>
          <p:cNvGraphicFramePr>
            <a:graphicFrameLocks noGrp="1"/>
          </p:cNvGraphicFramePr>
          <p:nvPr>
            <p:extLst>
              <p:ext uri="{D42A27DB-BD31-4B8C-83A1-F6EECF244321}">
                <p14:modId xmlns:p14="http://schemas.microsoft.com/office/powerpoint/2010/main" val="1700943460"/>
              </p:ext>
            </p:extLst>
          </p:nvPr>
        </p:nvGraphicFramePr>
        <p:xfrm>
          <a:off x="1016001" y="1591731"/>
          <a:ext cx="9821332" cy="5066763"/>
        </p:xfrm>
        <a:graphic>
          <a:graphicData uri="http://schemas.openxmlformats.org/drawingml/2006/table">
            <a:tbl>
              <a:tblPr firstRow="1" firstCol="1" bandRow="1">
                <a:tableStyleId>{5C22544A-7EE6-4342-B048-85BDC9FD1C3A}</a:tableStyleId>
              </a:tblPr>
              <a:tblGrid>
                <a:gridCol w="619339">
                  <a:extLst>
                    <a:ext uri="{9D8B030D-6E8A-4147-A177-3AD203B41FA5}">
                      <a16:colId xmlns:a16="http://schemas.microsoft.com/office/drawing/2014/main" val="20000"/>
                    </a:ext>
                  </a:extLst>
                </a:gridCol>
                <a:gridCol w="3274694">
                  <a:extLst>
                    <a:ext uri="{9D8B030D-6E8A-4147-A177-3AD203B41FA5}">
                      <a16:colId xmlns:a16="http://schemas.microsoft.com/office/drawing/2014/main" val="20001"/>
                    </a:ext>
                  </a:extLst>
                </a:gridCol>
                <a:gridCol w="1276296">
                  <a:extLst>
                    <a:ext uri="{9D8B030D-6E8A-4147-A177-3AD203B41FA5}">
                      <a16:colId xmlns:a16="http://schemas.microsoft.com/office/drawing/2014/main" val="20002"/>
                    </a:ext>
                  </a:extLst>
                </a:gridCol>
                <a:gridCol w="1366215">
                  <a:extLst>
                    <a:ext uri="{9D8B030D-6E8A-4147-A177-3AD203B41FA5}">
                      <a16:colId xmlns:a16="http://schemas.microsoft.com/office/drawing/2014/main" val="20003"/>
                    </a:ext>
                  </a:extLst>
                </a:gridCol>
                <a:gridCol w="1162521">
                  <a:extLst>
                    <a:ext uri="{9D8B030D-6E8A-4147-A177-3AD203B41FA5}">
                      <a16:colId xmlns:a16="http://schemas.microsoft.com/office/drawing/2014/main" val="20004"/>
                    </a:ext>
                  </a:extLst>
                </a:gridCol>
                <a:gridCol w="2122267">
                  <a:extLst>
                    <a:ext uri="{9D8B030D-6E8A-4147-A177-3AD203B41FA5}">
                      <a16:colId xmlns:a16="http://schemas.microsoft.com/office/drawing/2014/main" val="20005"/>
                    </a:ext>
                  </a:extLst>
                </a:gridCol>
              </a:tblGrid>
              <a:tr h="215607">
                <a:tc>
                  <a:txBody>
                    <a:bodyPr/>
                    <a:lstStyle/>
                    <a:p>
                      <a:pPr>
                        <a:spcAft>
                          <a:spcPts val="0"/>
                        </a:spcAft>
                      </a:pPr>
                      <a:r>
                        <a:rPr lang="hr-HR" sz="1000">
                          <a:effectLst/>
                        </a:rPr>
                        <a:t>Red.broj</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Ime i prezime</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Nositelj aktivnosti</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  Metoda provedbe</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Vrijeme provedbe</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     Očekivani rezultat</a:t>
                      </a:r>
                      <a:endParaRPr lang="en-GB" sz="1000">
                        <a:effectLst/>
                        <a:latin typeface="Times New Roman" panose="02020603050405020304" pitchFamily="18" charset="0"/>
                        <a:ea typeface="Times New Roman" panose="02020603050405020304" pitchFamily="18" charset="0"/>
                      </a:endParaRPr>
                    </a:p>
                  </a:txBody>
                  <a:tcPr marL="41662" marR="41662" marT="0" marB="0"/>
                </a:tc>
                <a:extLst>
                  <a:ext uri="{0D108BD9-81ED-4DB2-BD59-A6C34878D82A}">
                    <a16:rowId xmlns:a16="http://schemas.microsoft.com/office/drawing/2014/main" val="10000"/>
                  </a:ext>
                </a:extLst>
              </a:tr>
              <a:tr h="646821">
                <a:tc>
                  <a:txBody>
                    <a:bodyPr/>
                    <a:lstStyle/>
                    <a:p>
                      <a:pPr>
                        <a:spcAft>
                          <a:spcPts val="0"/>
                        </a:spcAft>
                      </a:pPr>
                      <a:r>
                        <a:rPr lang="hr-HR" sz="1000">
                          <a:effectLst/>
                        </a:rPr>
                        <a:t>1.</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MIJO ŠERBECKI</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ALOJZIJE VONIĆ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Paljenje lampiona na mjestu stradavanja i grobnom mjestu</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dirty="0">
                          <a:effectLst/>
                        </a:rPr>
                        <a:t>28.02.2025.</a:t>
                      </a:r>
                      <a:endParaRPr lang="en-GB" sz="1000" dirty="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 Obilježiti godišnjicu stradavanja</a:t>
                      </a:r>
                      <a:endParaRPr lang="en-GB" sz="1000">
                        <a:effectLst/>
                        <a:latin typeface="Times New Roman" panose="02020603050405020304" pitchFamily="18" charset="0"/>
                        <a:ea typeface="Times New Roman" panose="02020603050405020304" pitchFamily="18" charset="0"/>
                      </a:endParaRPr>
                    </a:p>
                  </a:txBody>
                  <a:tcPr marL="41662" marR="41662" marT="0" marB="0"/>
                </a:tc>
                <a:extLst>
                  <a:ext uri="{0D108BD9-81ED-4DB2-BD59-A6C34878D82A}">
                    <a16:rowId xmlns:a16="http://schemas.microsoft.com/office/drawing/2014/main" val="10001"/>
                  </a:ext>
                </a:extLst>
              </a:tr>
              <a:tr h="431214">
                <a:tc>
                  <a:txBody>
                    <a:bodyPr/>
                    <a:lstStyle/>
                    <a:p>
                      <a:pPr>
                        <a:spcAft>
                          <a:spcPts val="0"/>
                        </a:spcAft>
                      </a:pPr>
                      <a:r>
                        <a:rPr lang="hr-HR" sz="1000">
                          <a:effectLst/>
                        </a:rPr>
                        <a:t>2.</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IVAN MIŠKOVIĆ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ANTE ČUPIĆ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Paljenje lampiona na grobnom mjestu</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dirty="0">
                          <a:effectLst/>
                        </a:rPr>
                        <a:t>15.03.2025.</a:t>
                      </a:r>
                      <a:endParaRPr lang="en-GB" sz="1000" dirty="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Obilježiti godišnjicu suicida</a:t>
                      </a:r>
                      <a:endParaRPr lang="en-GB" sz="1000">
                        <a:effectLst/>
                        <a:latin typeface="Times New Roman" panose="02020603050405020304" pitchFamily="18" charset="0"/>
                        <a:ea typeface="Times New Roman" panose="02020603050405020304" pitchFamily="18" charset="0"/>
                      </a:endParaRPr>
                    </a:p>
                  </a:txBody>
                  <a:tcPr marL="41662" marR="41662" marT="0" marB="0"/>
                </a:tc>
                <a:extLst>
                  <a:ext uri="{0D108BD9-81ED-4DB2-BD59-A6C34878D82A}">
                    <a16:rowId xmlns:a16="http://schemas.microsoft.com/office/drawing/2014/main" val="10002"/>
                  </a:ext>
                </a:extLst>
              </a:tr>
              <a:tr h="431214">
                <a:tc>
                  <a:txBody>
                    <a:bodyPr/>
                    <a:lstStyle/>
                    <a:p>
                      <a:pPr>
                        <a:spcAft>
                          <a:spcPts val="0"/>
                        </a:spcAft>
                      </a:pPr>
                      <a:r>
                        <a:rPr lang="hr-HR" sz="1000">
                          <a:effectLst/>
                        </a:rPr>
                        <a:t>3.</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dirty="0">
                          <a:effectLst/>
                        </a:rPr>
                        <a:t>ANTE ŠEIĆ</a:t>
                      </a:r>
                      <a:endParaRPr lang="en-GB" sz="1000" dirty="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JOSIP PEZIĆ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Paljenje lampiona na grobnom mjestu</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dirty="0">
                          <a:effectLst/>
                        </a:rPr>
                        <a:t>14.05.2025.</a:t>
                      </a:r>
                      <a:endParaRPr lang="en-GB" sz="1000" dirty="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Obilježiti godišnjicu smrti</a:t>
                      </a:r>
                      <a:endParaRPr lang="en-GB" sz="1000">
                        <a:effectLst/>
                        <a:latin typeface="Times New Roman" panose="02020603050405020304" pitchFamily="18" charset="0"/>
                        <a:ea typeface="Times New Roman" panose="02020603050405020304" pitchFamily="18" charset="0"/>
                      </a:endParaRPr>
                    </a:p>
                  </a:txBody>
                  <a:tcPr marL="41662" marR="41662" marT="0" marB="0"/>
                </a:tc>
                <a:extLst>
                  <a:ext uri="{0D108BD9-81ED-4DB2-BD59-A6C34878D82A}">
                    <a16:rowId xmlns:a16="http://schemas.microsoft.com/office/drawing/2014/main" val="10003"/>
                  </a:ext>
                </a:extLst>
              </a:tr>
              <a:tr h="431214">
                <a:tc>
                  <a:txBody>
                    <a:bodyPr/>
                    <a:lstStyle/>
                    <a:p>
                      <a:pPr>
                        <a:spcAft>
                          <a:spcPts val="0"/>
                        </a:spcAft>
                      </a:pPr>
                      <a:r>
                        <a:rPr lang="hr-HR" sz="1000">
                          <a:effectLst/>
                        </a:rPr>
                        <a:t>4.</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NENAD STRAGA</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ALOJZIJE VONIĆ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Paljenje lampiona grobnom mjestu</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dirty="0">
                          <a:effectLst/>
                        </a:rPr>
                        <a:t>21.05.2025.</a:t>
                      </a:r>
                      <a:endParaRPr lang="en-GB" sz="1000" dirty="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Obilježiti godišnjicu suicida</a:t>
                      </a:r>
                      <a:endParaRPr lang="en-GB" sz="1000">
                        <a:effectLst/>
                        <a:latin typeface="Times New Roman" panose="02020603050405020304" pitchFamily="18" charset="0"/>
                        <a:ea typeface="Times New Roman" panose="02020603050405020304" pitchFamily="18" charset="0"/>
                      </a:endParaRPr>
                    </a:p>
                  </a:txBody>
                  <a:tcPr marL="41662" marR="41662" marT="0" marB="0"/>
                </a:tc>
                <a:extLst>
                  <a:ext uri="{0D108BD9-81ED-4DB2-BD59-A6C34878D82A}">
                    <a16:rowId xmlns:a16="http://schemas.microsoft.com/office/drawing/2014/main" val="10004"/>
                  </a:ext>
                </a:extLst>
              </a:tr>
              <a:tr h="646821">
                <a:tc>
                  <a:txBody>
                    <a:bodyPr/>
                    <a:lstStyle/>
                    <a:p>
                      <a:pPr>
                        <a:spcAft>
                          <a:spcPts val="0"/>
                        </a:spcAft>
                      </a:pPr>
                      <a:r>
                        <a:rPr lang="hr-HR" sz="1000">
                          <a:effectLst/>
                        </a:rPr>
                        <a:t>5.</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KRISTIJAN CVETIĆ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ALOJZIJE VONIĆ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Paljenje lampiona na mjestu stradavanja i grobnom mjestu</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dirty="0">
                          <a:effectLst/>
                        </a:rPr>
                        <a:t>22.06.2025.</a:t>
                      </a:r>
                      <a:endParaRPr lang="en-GB" sz="1000" dirty="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Obilježiti godišnjicu stradavanja</a:t>
                      </a:r>
                      <a:endParaRPr lang="en-GB" sz="1000">
                        <a:effectLst/>
                        <a:latin typeface="Times New Roman" panose="02020603050405020304" pitchFamily="18" charset="0"/>
                        <a:ea typeface="Times New Roman" panose="02020603050405020304" pitchFamily="18" charset="0"/>
                      </a:endParaRPr>
                    </a:p>
                  </a:txBody>
                  <a:tcPr marL="41662" marR="41662" marT="0" marB="0"/>
                </a:tc>
                <a:extLst>
                  <a:ext uri="{0D108BD9-81ED-4DB2-BD59-A6C34878D82A}">
                    <a16:rowId xmlns:a16="http://schemas.microsoft.com/office/drawing/2014/main" val="10005"/>
                  </a:ext>
                </a:extLst>
              </a:tr>
              <a:tr h="539017">
                <a:tc>
                  <a:txBody>
                    <a:bodyPr/>
                    <a:lstStyle/>
                    <a:p>
                      <a:pPr>
                        <a:spcAft>
                          <a:spcPts val="0"/>
                        </a:spcAft>
                      </a:pPr>
                      <a:r>
                        <a:rPr lang="hr-HR" sz="1000">
                          <a:effectLst/>
                        </a:rPr>
                        <a:t>6.</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JOSIP IVERAC</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ALOJZIJE VONIĆ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Paljenje lampiona na mjestu pogibije i grobnom mjestu</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dirty="0">
                          <a:effectLst/>
                        </a:rPr>
                        <a:t>27.07.2025.</a:t>
                      </a:r>
                      <a:endParaRPr lang="en-GB" sz="1000" dirty="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Obilježiti godišnjicu pogibije</a:t>
                      </a:r>
                      <a:endParaRPr lang="en-GB" sz="1000">
                        <a:effectLst/>
                        <a:latin typeface="Times New Roman" panose="02020603050405020304" pitchFamily="18" charset="0"/>
                        <a:ea typeface="Times New Roman" panose="02020603050405020304" pitchFamily="18" charset="0"/>
                      </a:endParaRPr>
                    </a:p>
                  </a:txBody>
                  <a:tcPr marL="41662" marR="41662" marT="0" marB="0"/>
                </a:tc>
                <a:extLst>
                  <a:ext uri="{0D108BD9-81ED-4DB2-BD59-A6C34878D82A}">
                    <a16:rowId xmlns:a16="http://schemas.microsoft.com/office/drawing/2014/main" val="10006"/>
                  </a:ext>
                </a:extLst>
              </a:tr>
              <a:tr h="431214">
                <a:tc>
                  <a:txBody>
                    <a:bodyPr/>
                    <a:lstStyle/>
                    <a:p>
                      <a:pPr>
                        <a:spcAft>
                          <a:spcPts val="0"/>
                        </a:spcAft>
                      </a:pPr>
                      <a:r>
                        <a:rPr lang="hr-HR" sz="1000">
                          <a:effectLst/>
                        </a:rPr>
                        <a:t>7.</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TRPIMIR BAKARIĆ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DAVOR ŠOŠTARIĆ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Paljenje lampiona grobnom mjestu</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dirty="0">
                          <a:effectLst/>
                        </a:rPr>
                        <a:t>04.08.2025.</a:t>
                      </a:r>
                      <a:endParaRPr lang="en-GB" sz="1000" dirty="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Obilježiti godišnjicu pogibije</a:t>
                      </a:r>
                      <a:endParaRPr lang="en-GB" sz="1000">
                        <a:effectLst/>
                        <a:latin typeface="Times New Roman" panose="02020603050405020304" pitchFamily="18" charset="0"/>
                        <a:ea typeface="Times New Roman" panose="02020603050405020304" pitchFamily="18" charset="0"/>
                      </a:endParaRPr>
                    </a:p>
                  </a:txBody>
                  <a:tcPr marL="41662" marR="41662" marT="0" marB="0"/>
                </a:tc>
                <a:extLst>
                  <a:ext uri="{0D108BD9-81ED-4DB2-BD59-A6C34878D82A}">
                    <a16:rowId xmlns:a16="http://schemas.microsoft.com/office/drawing/2014/main" val="10007"/>
                  </a:ext>
                </a:extLst>
              </a:tr>
              <a:tr h="323410">
                <a:tc>
                  <a:txBody>
                    <a:bodyPr/>
                    <a:lstStyle/>
                    <a:p>
                      <a:pPr>
                        <a:spcAft>
                          <a:spcPts val="0"/>
                        </a:spcAft>
                      </a:pPr>
                      <a:r>
                        <a:rPr lang="hr-HR" sz="1000">
                          <a:effectLst/>
                        </a:rPr>
                        <a:t>8.</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IVAN PICIG</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JOSIP PEZIĆ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Obilježena godišnjica smrti</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dirty="0">
                          <a:effectLst/>
                        </a:rPr>
                        <a:t>06.09.2025.</a:t>
                      </a:r>
                      <a:endParaRPr lang="en-GB" sz="1000" dirty="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Obilježiti godišnjicu smrti</a:t>
                      </a:r>
                      <a:endParaRPr lang="en-GB" sz="1000">
                        <a:effectLst/>
                        <a:latin typeface="Times New Roman" panose="02020603050405020304" pitchFamily="18" charset="0"/>
                        <a:ea typeface="Times New Roman" panose="02020603050405020304" pitchFamily="18" charset="0"/>
                      </a:endParaRPr>
                    </a:p>
                  </a:txBody>
                  <a:tcPr marL="41662" marR="41662" marT="0" marB="0"/>
                </a:tc>
                <a:extLst>
                  <a:ext uri="{0D108BD9-81ED-4DB2-BD59-A6C34878D82A}">
                    <a16:rowId xmlns:a16="http://schemas.microsoft.com/office/drawing/2014/main" val="10008"/>
                  </a:ext>
                </a:extLst>
              </a:tr>
              <a:tr h="323410">
                <a:tc>
                  <a:txBody>
                    <a:bodyPr/>
                    <a:lstStyle/>
                    <a:p>
                      <a:pPr>
                        <a:spcAft>
                          <a:spcPts val="0"/>
                        </a:spcAft>
                      </a:pPr>
                      <a:r>
                        <a:rPr lang="hr-HR" sz="1000">
                          <a:effectLst/>
                        </a:rPr>
                        <a:t>9.</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JOZO ŽUTIĆ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DAVOR ŠOŠTARIĆ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Obilježena godišnjica smrti</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dirty="0">
                          <a:effectLst/>
                        </a:rPr>
                        <a:t>26.09.2025.</a:t>
                      </a:r>
                      <a:endParaRPr lang="en-GB" sz="1000" dirty="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Obilježiti godišnjicu smrti</a:t>
                      </a:r>
                      <a:endParaRPr lang="en-GB" sz="1000">
                        <a:effectLst/>
                        <a:latin typeface="Times New Roman" panose="02020603050405020304" pitchFamily="18" charset="0"/>
                        <a:ea typeface="Times New Roman" panose="02020603050405020304" pitchFamily="18" charset="0"/>
                      </a:endParaRPr>
                    </a:p>
                  </a:txBody>
                  <a:tcPr marL="41662" marR="41662" marT="0" marB="0"/>
                </a:tc>
                <a:extLst>
                  <a:ext uri="{0D108BD9-81ED-4DB2-BD59-A6C34878D82A}">
                    <a16:rowId xmlns:a16="http://schemas.microsoft.com/office/drawing/2014/main" val="10009"/>
                  </a:ext>
                </a:extLst>
              </a:tr>
              <a:tr h="646821">
                <a:tc>
                  <a:txBody>
                    <a:bodyPr/>
                    <a:lstStyle/>
                    <a:p>
                      <a:pPr>
                        <a:spcAft>
                          <a:spcPts val="0"/>
                        </a:spcAft>
                      </a:pPr>
                      <a:r>
                        <a:rPr lang="hr-HR" sz="1000">
                          <a:effectLst/>
                        </a:rPr>
                        <a:t>10.</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DOMINIK JURČIĆ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ANTE ČUPIĆ</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Paljenje lampiona na mjestu stradavanja i grobnom mjestu</a:t>
                      </a:r>
                      <a:endParaRPr lang="en-GB" sz="100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a:effectLst/>
                        </a:rPr>
                        <a:t>29.09.2025.</a:t>
                      </a:r>
                      <a:endParaRPr lang="en-GB" sz="1000" dirty="0">
                        <a:effectLst/>
                        <a:latin typeface="Times New Roman" panose="02020603050405020304" pitchFamily="18" charset="0"/>
                        <a:ea typeface="Times New Roman" panose="02020603050405020304" pitchFamily="18" charset="0"/>
                      </a:endParaRPr>
                    </a:p>
                  </a:txBody>
                  <a:tcPr marL="41662" marR="41662" marT="0" marB="0"/>
                </a:tc>
                <a:tc>
                  <a:txBody>
                    <a:bodyPr/>
                    <a:lstStyle/>
                    <a:p>
                      <a:pPr>
                        <a:spcAft>
                          <a:spcPts val="0"/>
                        </a:spcAft>
                      </a:pPr>
                      <a:r>
                        <a:rPr lang="hr-HR" sz="1000" dirty="0">
                          <a:effectLst/>
                        </a:rPr>
                        <a:t>Obilježiti godišnjica stradavanja</a:t>
                      </a:r>
                      <a:endParaRPr lang="en-GB" sz="1000" dirty="0">
                        <a:effectLst/>
                        <a:latin typeface="Times New Roman" panose="02020603050405020304" pitchFamily="18" charset="0"/>
                        <a:ea typeface="Times New Roman" panose="02020603050405020304" pitchFamily="18" charset="0"/>
                      </a:endParaRPr>
                    </a:p>
                  </a:txBody>
                  <a:tcPr marL="41662" marR="41662" marT="0" marB="0"/>
                </a:tc>
                <a:extLst>
                  <a:ext uri="{0D108BD9-81ED-4DB2-BD59-A6C34878D82A}">
                    <a16:rowId xmlns:a16="http://schemas.microsoft.com/office/drawing/2014/main" val="10010"/>
                  </a:ext>
                </a:extLst>
              </a:tr>
            </a:tbl>
          </a:graphicData>
        </a:graphic>
      </p:graphicFrame>
      <p:sp>
        <p:nvSpPr>
          <p:cNvPr id="5" name="Rectangle 1"/>
          <p:cNvSpPr>
            <a:spLocks noChangeArrowheads="1"/>
          </p:cNvSpPr>
          <p:nvPr/>
        </p:nvSpPr>
        <p:spPr bwMode="auto">
          <a:xfrm>
            <a:off x="1226918" y="1825625"/>
            <a:ext cx="2572426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74568"/>
            <a:ext cx="10515600" cy="889462"/>
          </a:xfrm>
        </p:spPr>
        <p:txBody>
          <a:bodyPr>
            <a:normAutofit/>
          </a:bodyPr>
          <a:lstStyle/>
          <a:p>
            <a:pPr algn="ctr"/>
            <a:r>
              <a:rPr lang="hr-HR" sz="2800" b="1" dirty="0">
                <a:latin typeface="+mn-lt"/>
              </a:rPr>
              <a:t>IZVJEŠĆE O RADU ZA 2025g.</a:t>
            </a:r>
            <a:endParaRPr lang="en-GB" sz="2800" b="1" dirty="0">
              <a:latin typeface="+mn-lt"/>
            </a:endParaRPr>
          </a:p>
        </p:txBody>
      </p:sp>
      <p:sp>
        <p:nvSpPr>
          <p:cNvPr id="3" name="Content Placeholder 2"/>
          <p:cNvSpPr>
            <a:spLocks noGrp="1"/>
          </p:cNvSpPr>
          <p:nvPr>
            <p:ph idx="1"/>
          </p:nvPr>
        </p:nvSpPr>
        <p:spPr>
          <a:xfrm>
            <a:off x="838200" y="731520"/>
            <a:ext cx="10515600" cy="6026727"/>
          </a:xfrm>
        </p:spPr>
        <p:txBody>
          <a:bodyPr>
            <a:normAutofit/>
          </a:bodyPr>
          <a:lstStyle/>
          <a:p>
            <a:pPr marL="0" indent="0">
              <a:spcAft>
                <a:spcPts val="0"/>
              </a:spcAft>
              <a:buNone/>
            </a:pPr>
            <a:r>
              <a:rPr lang="hr-HR" sz="2400" b="1" dirty="0">
                <a:solidFill>
                  <a:srgbClr val="000000"/>
                </a:solidFill>
                <a:latin typeface="Times New Roman" panose="02020603050405020304" pitchFamily="18" charset="0"/>
                <a:ea typeface="Times New Roman" panose="02020603050405020304" pitchFamily="18" charset="0"/>
              </a:rPr>
              <a:t>2. Obilježavanje obljetnica VRO, praznika i drugih datuma vezanih uz D.R.</a:t>
            </a:r>
            <a:endParaRPr lang="en-GB" sz="1200" dirty="0">
              <a:latin typeface="Times New Roman" panose="02020603050405020304" pitchFamily="18" charset="0"/>
              <a:ea typeface="Times New Roman" panose="02020603050405020304" pitchFamily="18" charset="0"/>
            </a:endParaRPr>
          </a:p>
          <a:p>
            <a:pPr>
              <a:buFont typeface="Wingdings" panose="05000000000000000000" pitchFamily="2" charset="2"/>
              <a:buChar char="v"/>
            </a:pPr>
            <a:endParaRPr lang="en-GB" sz="2400" dirty="0"/>
          </a:p>
        </p:txBody>
      </p:sp>
      <p:graphicFrame>
        <p:nvGraphicFramePr>
          <p:cNvPr id="4" name="Table 3"/>
          <p:cNvGraphicFramePr>
            <a:graphicFrameLocks noGrp="1"/>
          </p:cNvGraphicFramePr>
          <p:nvPr>
            <p:extLst>
              <p:ext uri="{D42A27DB-BD31-4B8C-83A1-F6EECF244321}">
                <p14:modId xmlns:p14="http://schemas.microsoft.com/office/powerpoint/2010/main" val="4031921351"/>
              </p:ext>
            </p:extLst>
          </p:nvPr>
        </p:nvGraphicFramePr>
        <p:xfrm>
          <a:off x="74816" y="1354978"/>
          <a:ext cx="12028514" cy="4969130"/>
        </p:xfrm>
        <a:graphic>
          <a:graphicData uri="http://schemas.openxmlformats.org/drawingml/2006/table">
            <a:tbl>
              <a:tblPr firstRow="1" firstCol="1" bandRow="1">
                <a:tableStyleId>{5C22544A-7EE6-4342-B048-85BDC9FD1C3A}</a:tableStyleId>
              </a:tblPr>
              <a:tblGrid>
                <a:gridCol w="758524">
                  <a:extLst>
                    <a:ext uri="{9D8B030D-6E8A-4147-A177-3AD203B41FA5}">
                      <a16:colId xmlns:a16="http://schemas.microsoft.com/office/drawing/2014/main" val="20000"/>
                    </a:ext>
                  </a:extLst>
                </a:gridCol>
                <a:gridCol w="3982538">
                  <a:extLst>
                    <a:ext uri="{9D8B030D-6E8A-4147-A177-3AD203B41FA5}">
                      <a16:colId xmlns:a16="http://schemas.microsoft.com/office/drawing/2014/main" val="20001"/>
                    </a:ext>
                  </a:extLst>
                </a:gridCol>
                <a:gridCol w="1593463">
                  <a:extLst>
                    <a:ext uri="{9D8B030D-6E8A-4147-A177-3AD203B41FA5}">
                      <a16:colId xmlns:a16="http://schemas.microsoft.com/office/drawing/2014/main" val="20002"/>
                    </a:ext>
                  </a:extLst>
                </a:gridCol>
                <a:gridCol w="1776631">
                  <a:extLst>
                    <a:ext uri="{9D8B030D-6E8A-4147-A177-3AD203B41FA5}">
                      <a16:colId xmlns:a16="http://schemas.microsoft.com/office/drawing/2014/main" val="20003"/>
                    </a:ext>
                  </a:extLst>
                </a:gridCol>
                <a:gridCol w="1409168">
                  <a:extLst>
                    <a:ext uri="{9D8B030D-6E8A-4147-A177-3AD203B41FA5}">
                      <a16:colId xmlns:a16="http://schemas.microsoft.com/office/drawing/2014/main" val="20004"/>
                    </a:ext>
                  </a:extLst>
                </a:gridCol>
                <a:gridCol w="2508190">
                  <a:extLst>
                    <a:ext uri="{9D8B030D-6E8A-4147-A177-3AD203B41FA5}">
                      <a16:colId xmlns:a16="http://schemas.microsoft.com/office/drawing/2014/main" val="20005"/>
                    </a:ext>
                  </a:extLst>
                </a:gridCol>
              </a:tblGrid>
              <a:tr h="171350">
                <a:tc>
                  <a:txBody>
                    <a:bodyPr/>
                    <a:lstStyle/>
                    <a:p>
                      <a:pPr>
                        <a:spcAft>
                          <a:spcPts val="0"/>
                        </a:spcAft>
                      </a:pPr>
                      <a:r>
                        <a:rPr lang="hr-HR" sz="1000">
                          <a:effectLst/>
                        </a:rPr>
                        <a:t>Red.broj</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Obljetnica</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Nositelj aktivnosti</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Metoda provedbe</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Vrijeme provedbe</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Postignuti rezultat</a:t>
                      </a:r>
                      <a:endParaRPr lang="en-GB" sz="100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00"/>
                  </a:ext>
                </a:extLst>
              </a:tr>
              <a:tr h="342698">
                <a:tc>
                  <a:txBody>
                    <a:bodyPr/>
                    <a:lstStyle/>
                    <a:p>
                      <a:pPr>
                        <a:spcAft>
                          <a:spcPts val="0"/>
                        </a:spcAft>
                      </a:pPr>
                      <a:r>
                        <a:rPr lang="hr-HR" sz="1000" dirty="0">
                          <a:effectLst/>
                        </a:rPr>
                        <a:t>1.</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VRO MASLENICA</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 Predsjedništvo</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Paljenje lampiona</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21.01.2025.</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Obilježiti godišnjicu VRO Maslenica</a:t>
                      </a:r>
                      <a:endParaRPr lang="en-GB" sz="100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01"/>
                  </a:ext>
                </a:extLst>
              </a:tr>
              <a:tr h="514048">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2.</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Početak Domovinskog rata </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Administrator</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Objava na društvenim mrežama</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01.03.2025.</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Obilježavanje obljetnice</a:t>
                      </a:r>
                      <a:endParaRPr lang="en-GB" sz="1000" dirty="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02"/>
                  </a:ext>
                </a:extLst>
              </a:tr>
              <a:tr h="514048">
                <a:tc>
                  <a:txBody>
                    <a:bodyPr/>
                    <a:lstStyle/>
                    <a:p>
                      <a:pPr>
                        <a:spcAft>
                          <a:spcPts val="0"/>
                        </a:spcAft>
                      </a:pPr>
                      <a:r>
                        <a:rPr lang="hr-HR" sz="1000" dirty="0">
                          <a:effectLst/>
                        </a:rPr>
                        <a:t>4.</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DAN SJP RIS KUTINA </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 </a:t>
                      </a:r>
                      <a:r>
                        <a:rPr kumimoji="0" lang="hr-HR" sz="1000" b="0" i="0" u="none" strike="noStrike" kern="1200" cap="none" spc="0" normalizeH="0" baseline="0" noProof="0" dirty="0">
                          <a:ln>
                            <a:noFill/>
                          </a:ln>
                          <a:solidFill>
                            <a:prstClr val="black"/>
                          </a:solidFill>
                          <a:effectLst/>
                          <a:uLnTx/>
                          <a:uFillTx/>
                          <a:latin typeface="+mn-lt"/>
                          <a:ea typeface="+mn-ea"/>
                          <a:cs typeface="+mn-cs"/>
                        </a:rPr>
                        <a:t>Predsjedništvo</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15.03.2025.</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Dostojno obilježiti dana SJP RIS</a:t>
                      </a:r>
                      <a:endParaRPr lang="en-GB" sz="1000" dirty="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03"/>
                  </a:ext>
                </a:extLst>
              </a:tr>
              <a:tr h="514048">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kumimoji="0" lang="hr-HR" sz="1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Svečani momohod OS RH</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Predsjedništvo</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 Odlazak na Svečani momohod OS RH</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31.7.2025.</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04"/>
                  </a:ext>
                </a:extLst>
              </a:tr>
              <a:tr h="514048">
                <a:tc>
                  <a:txBody>
                    <a:bodyPr/>
                    <a:lstStyle/>
                    <a:p>
                      <a:pPr>
                        <a:spcAft>
                          <a:spcPts val="0"/>
                        </a:spcAft>
                      </a:pPr>
                      <a:r>
                        <a:rPr lang="hr-HR" sz="1000" dirty="0">
                          <a:effectLst/>
                        </a:rPr>
                        <a:t>6.</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VRO BLJESAK</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 </a:t>
                      </a:r>
                      <a:r>
                        <a:rPr kumimoji="0" lang="hr-HR" sz="1000" b="0" i="0" u="none" strike="noStrike" kern="1200" cap="none" spc="0" normalizeH="0" baseline="0" noProof="0" dirty="0">
                          <a:ln>
                            <a:noFill/>
                          </a:ln>
                          <a:solidFill>
                            <a:prstClr val="black"/>
                          </a:solidFill>
                          <a:effectLst/>
                          <a:uLnTx/>
                          <a:uFillTx/>
                          <a:latin typeface="+mn-lt"/>
                          <a:ea typeface="+mn-ea"/>
                          <a:cs typeface="+mn-cs"/>
                        </a:rPr>
                        <a:t>Predsjedništvo</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Organiziranje puta, obavjesti članovima, izrada foto i video zapisa, objava za medije</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01.05.2025.</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Obilježiti godišnjicu VRO Bljesak u sklopu državnog protokola</a:t>
                      </a:r>
                      <a:endParaRPr lang="en-GB" sz="100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05"/>
                  </a:ext>
                </a:extLst>
              </a:tr>
              <a:tr h="514048">
                <a:tc>
                  <a:txBody>
                    <a:bodyPr/>
                    <a:lstStyle/>
                    <a:p>
                      <a:pPr>
                        <a:spcAft>
                          <a:spcPts val="0"/>
                        </a:spcAft>
                      </a:pPr>
                      <a:r>
                        <a:rPr lang="hr-HR" sz="1000" dirty="0">
                          <a:effectLst/>
                        </a:rPr>
                        <a:t>7.</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BOROVO SELO 12 REDARSTVENIKA</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Administrator</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Objava na društvenim mrežama</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02.5.2025.</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Obilježavanje obljetnice</a:t>
                      </a:r>
                      <a:endParaRPr kumimoji="0" lang="en-GB" sz="1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06"/>
                  </a:ext>
                </a:extLst>
              </a:tr>
              <a:tr h="685398">
                <a:tc>
                  <a:txBody>
                    <a:bodyPr/>
                    <a:lstStyle/>
                    <a:p>
                      <a:pPr>
                        <a:spcAft>
                          <a:spcPts val="0"/>
                        </a:spcAft>
                      </a:pPr>
                      <a:r>
                        <a:rPr lang="hr-HR" sz="1000" dirty="0">
                          <a:effectLst/>
                        </a:rPr>
                        <a:t>8.</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SPOMEN VELEBITSKIM JUNACIMA</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 </a:t>
                      </a:r>
                      <a:r>
                        <a:rPr kumimoji="0" lang="hr-HR" sz="1000" b="0" i="0" u="none" strike="noStrike" kern="1200" cap="none" spc="0" normalizeH="0" baseline="0" noProof="0" dirty="0">
                          <a:ln>
                            <a:noFill/>
                          </a:ln>
                          <a:solidFill>
                            <a:prstClr val="black"/>
                          </a:solidFill>
                          <a:effectLst/>
                          <a:uLnTx/>
                          <a:uFillTx/>
                          <a:latin typeface="+mn-lt"/>
                          <a:ea typeface="+mn-ea"/>
                          <a:cs typeface="+mn-cs"/>
                        </a:rPr>
                        <a:t>Predsjedništvo</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Organiziranje puta, obavjesti članovima, izrada foto zapisa</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13.05.2025.</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Odati počast poginulim pripadnicima SJP na Velebitu tijekom Domovinskog rata. Medijskim priopćenjem upoznati širu javnost sa njihovom žrtvom</a:t>
                      </a:r>
                      <a:endParaRPr lang="en-GB" sz="100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07"/>
                  </a:ext>
                </a:extLst>
              </a:tr>
              <a:tr h="342698">
                <a:tc>
                  <a:txBody>
                    <a:bodyPr/>
                    <a:lstStyle/>
                    <a:p>
                      <a:pPr>
                        <a:spcAft>
                          <a:spcPts val="0"/>
                        </a:spcAft>
                      </a:pPr>
                      <a:r>
                        <a:rPr lang="hr-HR" sz="1000" dirty="0">
                          <a:effectLst/>
                        </a:rPr>
                        <a:t>9.</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DAN DRŽAVNOSTI</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 </a:t>
                      </a:r>
                      <a:r>
                        <a:rPr kumimoji="0" lang="hr-HR" sz="1000" b="0" i="0" u="none" strike="noStrike" kern="1200" cap="none" spc="0" normalizeH="0" baseline="0" noProof="0" dirty="0">
                          <a:ln>
                            <a:noFill/>
                          </a:ln>
                          <a:solidFill>
                            <a:prstClr val="black"/>
                          </a:solidFill>
                          <a:effectLst/>
                          <a:uLnTx/>
                          <a:uFillTx/>
                          <a:latin typeface="+mn-lt"/>
                          <a:ea typeface="+mn-ea"/>
                          <a:cs typeface="+mn-cs"/>
                        </a:rPr>
                        <a:t>Predsjedništvo</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Sudjelovanje u protokolu grada Kutine</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30.05.2025.</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Obilježiti Dan državnosti</a:t>
                      </a:r>
                      <a:endParaRPr lang="en-GB" sz="100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08"/>
                  </a:ext>
                </a:extLst>
              </a:tr>
              <a:tr h="342698">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HODOČAŠĆE SV.ROK-SV,BRDO</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Predsjedništvo</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Sudjelovanje u hodočašću</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7.6.2025.</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latin typeface="Times New Roman" panose="02020603050405020304" pitchFamily="18" charset="0"/>
                          <a:ea typeface="Times New Roman" panose="02020603050405020304" pitchFamily="18" charset="0"/>
                        </a:rPr>
                        <a:t>Odavanje počasti poginulim braniteljima na Velebitu.</a:t>
                      </a:r>
                      <a:endParaRPr lang="en-GB" sz="1000" dirty="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09"/>
                  </a:ext>
                </a:extLst>
              </a:tr>
              <a:tr h="514048">
                <a:tc>
                  <a:txBody>
                    <a:bodyPr/>
                    <a:lstStyle/>
                    <a:p>
                      <a:pPr>
                        <a:spcAft>
                          <a:spcPts val="0"/>
                        </a:spcAft>
                      </a:pPr>
                      <a:r>
                        <a:rPr lang="hr-HR" sz="1000" dirty="0">
                          <a:effectLst/>
                        </a:rPr>
                        <a:t>11</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10 REDARSTVENIKA STRUGA BANSKA</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 </a:t>
                      </a:r>
                      <a:r>
                        <a:rPr kumimoji="0" lang="hr-HR" sz="1000" b="0" i="0" u="none" strike="noStrike" kern="1200" cap="none" spc="0" normalizeH="0" baseline="0" noProof="0" dirty="0">
                          <a:ln>
                            <a:noFill/>
                          </a:ln>
                          <a:solidFill>
                            <a:prstClr val="black"/>
                          </a:solidFill>
                          <a:effectLst/>
                          <a:uLnTx/>
                          <a:uFillTx/>
                          <a:latin typeface="+mn-lt"/>
                          <a:ea typeface="+mn-ea"/>
                          <a:cs typeface="+mn-cs"/>
                        </a:rPr>
                        <a:t>Predsjedništvo</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Organiziranje puta, obavjesti članovima, izrada foto zapisa</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26.07.2025.</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Obilježiti godišnnjicu pogibije 10 redarstvenika i stradavanja civilnog stanovništva Struge Banske</a:t>
                      </a:r>
                      <a:endParaRPr lang="en-GB" sz="1000" dirty="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10"/>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33005"/>
            <a:ext cx="10515600" cy="633612"/>
          </a:xfrm>
        </p:spPr>
        <p:txBody>
          <a:bodyPr>
            <a:normAutofit/>
          </a:bodyPr>
          <a:lstStyle/>
          <a:p>
            <a:pPr algn="ctr"/>
            <a:r>
              <a:rPr lang="hr-HR" sz="2800" b="1" dirty="0">
                <a:latin typeface="+mn-lt"/>
              </a:rPr>
              <a:t>IZVJEŠĆE O RADU ZA 2025.g.</a:t>
            </a:r>
            <a:endParaRPr lang="en-GB" sz="2800" b="1" dirty="0">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99015702"/>
              </p:ext>
            </p:extLst>
          </p:nvPr>
        </p:nvGraphicFramePr>
        <p:xfrm>
          <a:off x="91442" y="1072343"/>
          <a:ext cx="11995263" cy="5394960"/>
        </p:xfrm>
        <a:graphic>
          <a:graphicData uri="http://schemas.openxmlformats.org/drawingml/2006/table">
            <a:tbl>
              <a:tblPr firstRow="1" firstCol="1" bandRow="1">
                <a:tableStyleId>{5C22544A-7EE6-4342-B048-85BDC9FD1C3A}</a:tableStyleId>
              </a:tblPr>
              <a:tblGrid>
                <a:gridCol w="756427">
                  <a:extLst>
                    <a:ext uri="{9D8B030D-6E8A-4147-A177-3AD203B41FA5}">
                      <a16:colId xmlns:a16="http://schemas.microsoft.com/office/drawing/2014/main" val="20000"/>
                    </a:ext>
                  </a:extLst>
                </a:gridCol>
                <a:gridCol w="3971527">
                  <a:extLst>
                    <a:ext uri="{9D8B030D-6E8A-4147-A177-3AD203B41FA5}">
                      <a16:colId xmlns:a16="http://schemas.microsoft.com/office/drawing/2014/main" val="20001"/>
                    </a:ext>
                  </a:extLst>
                </a:gridCol>
                <a:gridCol w="1589059">
                  <a:extLst>
                    <a:ext uri="{9D8B030D-6E8A-4147-A177-3AD203B41FA5}">
                      <a16:colId xmlns:a16="http://schemas.microsoft.com/office/drawing/2014/main" val="20002"/>
                    </a:ext>
                  </a:extLst>
                </a:gridCol>
                <a:gridCol w="1771722">
                  <a:extLst>
                    <a:ext uri="{9D8B030D-6E8A-4147-A177-3AD203B41FA5}">
                      <a16:colId xmlns:a16="http://schemas.microsoft.com/office/drawing/2014/main" val="20003"/>
                    </a:ext>
                  </a:extLst>
                </a:gridCol>
                <a:gridCol w="1405274">
                  <a:extLst>
                    <a:ext uri="{9D8B030D-6E8A-4147-A177-3AD203B41FA5}">
                      <a16:colId xmlns:a16="http://schemas.microsoft.com/office/drawing/2014/main" val="20004"/>
                    </a:ext>
                  </a:extLst>
                </a:gridCol>
                <a:gridCol w="2501254">
                  <a:extLst>
                    <a:ext uri="{9D8B030D-6E8A-4147-A177-3AD203B41FA5}">
                      <a16:colId xmlns:a16="http://schemas.microsoft.com/office/drawing/2014/main" val="20005"/>
                    </a:ext>
                  </a:extLst>
                </a:gridCol>
              </a:tblGrid>
              <a:tr h="487558">
                <a:tc>
                  <a:txBody>
                    <a:bodyPr/>
                    <a:lstStyle/>
                    <a:p>
                      <a:pPr>
                        <a:spcAft>
                          <a:spcPts val="0"/>
                        </a:spcAft>
                      </a:pPr>
                      <a:r>
                        <a:rPr lang="hr-HR" sz="1000" dirty="0">
                          <a:effectLst/>
                        </a:rPr>
                        <a:t>12.</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VRO OLUJA</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 Predsjedništvo</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a:effectLst/>
                        </a:rPr>
                        <a:t>Sudjelovanje u državnom protokolu</a:t>
                      </a:r>
                      <a:endParaRPr lang="en-GB" sz="100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05.08.2025.</a:t>
                      </a:r>
                      <a:endParaRPr lang="en-GB" sz="1000" dirty="0">
                        <a:effectLst/>
                        <a:latin typeface="Times New Roman" panose="02020603050405020304" pitchFamily="18" charset="0"/>
                        <a:ea typeface="Times New Roman" panose="02020603050405020304" pitchFamily="18" charset="0"/>
                      </a:endParaRPr>
                    </a:p>
                  </a:txBody>
                  <a:tcPr marL="31582" marR="31582" marT="0" marB="0"/>
                </a:tc>
                <a:tc>
                  <a:txBody>
                    <a:bodyPr/>
                    <a:lstStyle/>
                    <a:p>
                      <a:pPr>
                        <a:spcAft>
                          <a:spcPts val="0"/>
                        </a:spcAft>
                      </a:pPr>
                      <a:r>
                        <a:rPr lang="hr-HR" sz="1000" dirty="0">
                          <a:effectLst/>
                        </a:rPr>
                        <a:t>Obilježiti godišnjicu VRO OLUJA,.</a:t>
                      </a:r>
                      <a:endParaRPr lang="en-GB" sz="1000" dirty="0">
                        <a:effectLst/>
                        <a:latin typeface="Times New Roman" panose="02020603050405020304" pitchFamily="18" charset="0"/>
                        <a:ea typeface="Times New Roman" panose="02020603050405020304" pitchFamily="18" charset="0"/>
                      </a:endParaRPr>
                    </a:p>
                  </a:txBody>
                  <a:tcPr marL="31582" marR="31582" marT="0" marB="0"/>
                </a:tc>
                <a:extLst>
                  <a:ext uri="{0D108BD9-81ED-4DB2-BD59-A6C34878D82A}">
                    <a16:rowId xmlns:a16="http://schemas.microsoft.com/office/drawing/2014/main" val="10000"/>
                  </a:ext>
                </a:extLst>
              </a:tr>
              <a:tr h="539802">
                <a:tc>
                  <a:txBody>
                    <a:bodyPr/>
                    <a:lstStyle/>
                    <a:p>
                      <a:pPr>
                        <a:spcAft>
                          <a:spcPts val="0"/>
                        </a:spcAft>
                      </a:pPr>
                      <a:r>
                        <a:rPr lang="hr-HR" sz="1000" dirty="0">
                          <a:effectLst/>
                        </a:rPr>
                        <a:t>13.</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a:effectLst/>
                        </a:rPr>
                        <a:t>VRO MEDAČKI DŽEP</a:t>
                      </a: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 Predsjedništvo</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Paljenje lampiona na spomeniku poginulim braniteljima </a:t>
                      </a:r>
                      <a:r>
                        <a:rPr lang="en-US" sz="1000" dirty="0">
                          <a:effectLst/>
                        </a:rPr>
                        <a:t>–</a:t>
                      </a:r>
                      <a:r>
                        <a:rPr lang="hr-HR" sz="1000" dirty="0">
                          <a:effectLst/>
                        </a:rPr>
                        <a:t> groblje Kutina</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09.09.2025.</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Obilježiti godišnjicu VRO Medački džep i odana počast poginulima</a:t>
                      </a:r>
                      <a:endParaRPr lang="en-GB" sz="1000" dirty="0">
                        <a:effectLst/>
                        <a:latin typeface="Times New Roman" panose="02020603050405020304" pitchFamily="18" charset="0"/>
                        <a:ea typeface="Times New Roman" panose="02020603050405020304" pitchFamily="18" charset="0"/>
                      </a:endParaRPr>
                    </a:p>
                  </a:txBody>
                  <a:tcPr marL="46294" marR="46294" marT="0" marB="0"/>
                </a:tc>
                <a:extLst>
                  <a:ext uri="{0D108BD9-81ED-4DB2-BD59-A6C34878D82A}">
                    <a16:rowId xmlns:a16="http://schemas.microsoft.com/office/drawing/2014/main" val="10001"/>
                  </a:ext>
                </a:extLst>
              </a:tr>
              <a:tr h="539802">
                <a:tc>
                  <a:txBody>
                    <a:bodyPr/>
                    <a:lstStyle/>
                    <a:p>
                      <a:pPr>
                        <a:spcAft>
                          <a:spcPts val="0"/>
                        </a:spcAft>
                      </a:pPr>
                      <a:r>
                        <a:rPr lang="hr-HR" sz="1000" dirty="0">
                          <a:effectLst/>
                        </a:rPr>
                        <a:t>14.</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a:effectLst/>
                        </a:rPr>
                        <a:t>DAN POLICIJE</a:t>
                      </a: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 Predsjedništvo</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a:effectLst/>
                        </a:rPr>
                        <a:t>Paljenje lampiona na spomeniku poginulim policajcima ispred PP Kutina</a:t>
                      </a: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29.09.2025.</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Odati počast svim policajcima poginulim u obrani suvereniteta RH.</a:t>
                      </a:r>
                      <a:endParaRPr lang="en-GB" sz="1000" dirty="0">
                        <a:effectLst/>
                        <a:latin typeface="Times New Roman" panose="02020603050405020304" pitchFamily="18" charset="0"/>
                        <a:ea typeface="Times New Roman" panose="02020603050405020304" pitchFamily="18" charset="0"/>
                      </a:endParaRPr>
                    </a:p>
                  </a:txBody>
                  <a:tcPr marL="46294" marR="46294" marT="0" marB="0"/>
                </a:tc>
                <a:extLst>
                  <a:ext uri="{0D108BD9-81ED-4DB2-BD59-A6C34878D82A}">
                    <a16:rowId xmlns:a16="http://schemas.microsoft.com/office/drawing/2014/main" val="10002"/>
                  </a:ext>
                </a:extLst>
              </a:tr>
              <a:tr h="322316">
                <a:tc>
                  <a:txBody>
                    <a:bodyPr/>
                    <a:lstStyle/>
                    <a:p>
                      <a:pPr>
                        <a:spcAft>
                          <a:spcPts val="0"/>
                        </a:spcAft>
                      </a:pPr>
                      <a:r>
                        <a:rPr lang="hr-HR" sz="1000" dirty="0">
                          <a:effectLst/>
                        </a:rPr>
                        <a:t>15.</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a:effectLst/>
                        </a:rPr>
                        <a:t>DAN NEOVISNOSTI</a:t>
                      </a: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 Predsjedništvo</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Sudjelovanje u protokolu grada Kutine</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08.10.2025.</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a:effectLst/>
                        </a:rPr>
                        <a:t>Obilježiti godišnjicu proglašenja neovisnosti RH</a:t>
                      </a:r>
                      <a:endParaRPr lang="en-GB" sz="1000">
                        <a:effectLst/>
                        <a:latin typeface="Times New Roman" panose="02020603050405020304" pitchFamily="18" charset="0"/>
                        <a:ea typeface="Times New Roman" panose="02020603050405020304" pitchFamily="18" charset="0"/>
                      </a:endParaRPr>
                    </a:p>
                  </a:txBody>
                  <a:tcPr marL="46294" marR="46294" marT="0" marB="0"/>
                </a:tc>
                <a:extLst>
                  <a:ext uri="{0D108BD9-81ED-4DB2-BD59-A6C34878D82A}">
                    <a16:rowId xmlns:a16="http://schemas.microsoft.com/office/drawing/2014/main" val="10003"/>
                  </a:ext>
                </a:extLst>
              </a:tr>
              <a:tr h="404852">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extLst>
                  <a:ext uri="{0D108BD9-81ED-4DB2-BD59-A6C34878D82A}">
                    <a16:rowId xmlns:a16="http://schemas.microsoft.com/office/drawing/2014/main" val="10004"/>
                  </a:ext>
                </a:extLst>
              </a:tr>
              <a:tr h="404852">
                <a:tc>
                  <a:txBody>
                    <a:bodyPr/>
                    <a:lstStyle/>
                    <a:p>
                      <a:pPr>
                        <a:spcAft>
                          <a:spcPts val="0"/>
                        </a:spcAft>
                      </a:pPr>
                      <a:r>
                        <a:rPr lang="hr-HR" sz="1000" dirty="0">
                          <a:effectLst/>
                        </a:rPr>
                        <a:t>17.</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a:effectLst/>
                        </a:rPr>
                        <a:t>DAN BRANITELJA SMŽ</a:t>
                      </a: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 Predsjedništvo</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Organiziranje puta, obavjesti članovima, izrada foto zapisa</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18.10.2025.</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a:effectLst/>
                        </a:rPr>
                        <a:t>Sudjelovati u službenom protokolu SMŽ obilježen Dan branitelja SMŽ</a:t>
                      </a:r>
                      <a:endParaRPr lang="en-GB" sz="1000">
                        <a:effectLst/>
                        <a:latin typeface="Times New Roman" panose="02020603050405020304" pitchFamily="18" charset="0"/>
                        <a:ea typeface="Times New Roman" panose="02020603050405020304" pitchFamily="18" charset="0"/>
                      </a:endParaRPr>
                    </a:p>
                  </a:txBody>
                  <a:tcPr marL="46294" marR="46294" marT="0" marB="0"/>
                </a:tc>
                <a:extLst>
                  <a:ext uri="{0D108BD9-81ED-4DB2-BD59-A6C34878D82A}">
                    <a16:rowId xmlns:a16="http://schemas.microsoft.com/office/drawing/2014/main" val="10005"/>
                  </a:ext>
                </a:extLst>
              </a:tr>
              <a:tr h="483474">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a:effectLst/>
                        <a:latin typeface="Times New Roman" panose="02020603050405020304" pitchFamily="18" charset="0"/>
                        <a:ea typeface="Times New Roman" panose="02020603050405020304" pitchFamily="18" charset="0"/>
                      </a:endParaRPr>
                    </a:p>
                  </a:txBody>
                  <a:tcPr marL="46294" marR="46294" marT="0" marB="0"/>
                </a:tc>
                <a:extLst>
                  <a:ext uri="{0D108BD9-81ED-4DB2-BD59-A6C34878D82A}">
                    <a16:rowId xmlns:a16="http://schemas.microsoft.com/office/drawing/2014/main" val="10006"/>
                  </a:ext>
                </a:extLst>
              </a:tr>
              <a:tr h="682581">
                <a:tc>
                  <a:txBody>
                    <a:bodyPr/>
                    <a:lstStyle/>
                    <a:p>
                      <a:pPr>
                        <a:spcAft>
                          <a:spcPts val="0"/>
                        </a:spcAft>
                      </a:pPr>
                      <a:r>
                        <a:rPr lang="hr-HR" sz="1000" dirty="0">
                          <a:effectLst/>
                        </a:rPr>
                        <a:t>19.</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a:effectLst/>
                        </a:rPr>
                        <a:t>DAN SVIH SVETIH</a:t>
                      </a: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 Predsjedništvo</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a:effectLst/>
                        </a:rPr>
                        <a:t>Obilazak grobnih mjesta pogiulih, stradalih i preminulih pripadnika SJP RIS, sudjelovanje u protokolu grada Kutine</a:t>
                      </a: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01.11.2025.</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a:effectLst/>
                        </a:rPr>
                        <a:t>Odati počast svim poginulim, stradalim i preminulim pripadnicima SJP RIS i drugim Hrvatskim braniteljima</a:t>
                      </a:r>
                      <a:endParaRPr lang="en-GB" sz="1000">
                        <a:effectLst/>
                        <a:latin typeface="Times New Roman" panose="02020603050405020304" pitchFamily="18" charset="0"/>
                        <a:ea typeface="Times New Roman" panose="02020603050405020304" pitchFamily="18" charset="0"/>
                      </a:endParaRPr>
                    </a:p>
                  </a:txBody>
                  <a:tcPr marL="46294" marR="46294" marT="0" marB="0"/>
                </a:tc>
                <a:extLst>
                  <a:ext uri="{0D108BD9-81ED-4DB2-BD59-A6C34878D82A}">
                    <a16:rowId xmlns:a16="http://schemas.microsoft.com/office/drawing/2014/main" val="10007"/>
                  </a:ext>
                </a:extLst>
              </a:tr>
              <a:tr h="404852">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extLst>
                  <a:ext uri="{0D108BD9-81ED-4DB2-BD59-A6C34878D82A}">
                    <a16:rowId xmlns:a16="http://schemas.microsoft.com/office/drawing/2014/main" val="10008"/>
                  </a:ext>
                </a:extLst>
              </a:tr>
              <a:tr h="539802">
                <a:tc>
                  <a:txBody>
                    <a:bodyPr/>
                    <a:lstStyle/>
                    <a:p>
                      <a:pPr>
                        <a:spcAft>
                          <a:spcPts val="0"/>
                        </a:spcAft>
                      </a:pPr>
                      <a:r>
                        <a:rPr lang="hr-HR" sz="1000" dirty="0">
                          <a:effectLst/>
                        </a:rPr>
                        <a:t>21.</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VUKOVAR-„VUKOVARSKI VODOTORANJ  SVIJETLI U KUTINI“</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 Predsjedništvo</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a:effectLst/>
                        </a:rPr>
                        <a:t>Sudjelovanje u obilježavanju godišnjice pada grada Vukovara paljenjem lampiona</a:t>
                      </a: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18.11.2025.</a:t>
                      </a: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r>
                        <a:rPr lang="hr-HR" sz="1000" dirty="0">
                          <a:effectLst/>
                        </a:rPr>
                        <a:t>Vukovarski vodotoranj Popovača 840 lampiona</a:t>
                      </a:r>
                      <a:endParaRPr lang="en-GB" sz="1000" dirty="0">
                        <a:effectLst/>
                        <a:latin typeface="Times New Roman" panose="02020603050405020304" pitchFamily="18" charset="0"/>
                        <a:ea typeface="Times New Roman" panose="02020603050405020304" pitchFamily="18" charset="0"/>
                      </a:endParaRPr>
                    </a:p>
                  </a:txBody>
                  <a:tcPr marL="46294" marR="46294" marT="0" marB="0"/>
                </a:tc>
                <a:extLst>
                  <a:ext uri="{0D108BD9-81ED-4DB2-BD59-A6C34878D82A}">
                    <a16:rowId xmlns:a16="http://schemas.microsoft.com/office/drawing/2014/main" val="10009"/>
                  </a:ext>
                </a:extLst>
              </a:tr>
              <a:tr h="585069">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tc>
                  <a:txBody>
                    <a:bodyPr/>
                    <a:lstStyle/>
                    <a:p>
                      <a:pPr>
                        <a:spcAft>
                          <a:spcPts val="0"/>
                        </a:spcAft>
                      </a:pPr>
                      <a:endParaRPr lang="en-GB" sz="1000" dirty="0">
                        <a:effectLst/>
                        <a:latin typeface="Times New Roman" panose="02020603050405020304" pitchFamily="18" charset="0"/>
                        <a:ea typeface="Times New Roman" panose="02020603050405020304" pitchFamily="18" charset="0"/>
                      </a:endParaRPr>
                    </a:p>
                  </a:txBody>
                  <a:tcPr marL="46294" marR="46294" marT="0" marB="0"/>
                </a:tc>
                <a:extLst>
                  <a:ext uri="{0D108BD9-81ED-4DB2-BD59-A6C34878D82A}">
                    <a16:rowId xmlns:a16="http://schemas.microsoft.com/office/drawing/2014/main" val="100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07819"/>
            <a:ext cx="10515600" cy="847897"/>
          </a:xfrm>
        </p:spPr>
        <p:txBody>
          <a:bodyPr>
            <a:normAutofit/>
          </a:bodyPr>
          <a:lstStyle/>
          <a:p>
            <a:pPr algn="ctr"/>
            <a:r>
              <a:rPr lang="hr-HR" sz="2800" b="1" dirty="0">
                <a:latin typeface="+mn-lt"/>
              </a:rPr>
              <a:t>IZVJEŠĆE O RADU ZA 2025.g.</a:t>
            </a:r>
            <a:endParaRPr lang="en-GB" sz="2800" b="1" dirty="0">
              <a:latin typeface="+mn-lt"/>
            </a:endParaRPr>
          </a:p>
        </p:txBody>
      </p:sp>
      <p:sp>
        <p:nvSpPr>
          <p:cNvPr id="3" name="Content Placeholder 2"/>
          <p:cNvSpPr>
            <a:spLocks noGrp="1"/>
          </p:cNvSpPr>
          <p:nvPr>
            <p:ph idx="1"/>
          </p:nvPr>
        </p:nvSpPr>
        <p:spPr>
          <a:xfrm>
            <a:off x="838200" y="822036"/>
            <a:ext cx="10515600" cy="5778269"/>
          </a:xfrm>
        </p:spPr>
        <p:txBody>
          <a:bodyPr>
            <a:normAutofit/>
          </a:bodyPr>
          <a:lstStyle/>
          <a:p>
            <a:pPr>
              <a:buFont typeface="Wingdings" panose="05000000000000000000" pitchFamily="2" charset="2"/>
              <a:buChar char="v"/>
            </a:pPr>
            <a:r>
              <a:rPr lang="hr-HR" b="1" dirty="0"/>
              <a:t>3. Odobreni projekti</a:t>
            </a:r>
            <a:endParaRPr lang="en-GB" dirty="0"/>
          </a:p>
          <a:p>
            <a:pPr>
              <a:buFont typeface="Wingdings" panose="05000000000000000000" pitchFamily="2" charset="2"/>
              <a:buChar char="v"/>
            </a:pPr>
            <a:endParaRPr lang="en-GB" sz="2400" dirty="0"/>
          </a:p>
        </p:txBody>
      </p:sp>
      <p:graphicFrame>
        <p:nvGraphicFramePr>
          <p:cNvPr id="4" name="Table 3"/>
          <p:cNvGraphicFramePr>
            <a:graphicFrameLocks noGrp="1"/>
          </p:cNvGraphicFramePr>
          <p:nvPr>
            <p:extLst>
              <p:ext uri="{D42A27DB-BD31-4B8C-83A1-F6EECF244321}">
                <p14:modId xmlns:p14="http://schemas.microsoft.com/office/powerpoint/2010/main" val="1562616866"/>
              </p:ext>
            </p:extLst>
          </p:nvPr>
        </p:nvGraphicFramePr>
        <p:xfrm>
          <a:off x="838202" y="1255225"/>
          <a:ext cx="10649987" cy="3425356"/>
        </p:xfrm>
        <a:graphic>
          <a:graphicData uri="http://schemas.openxmlformats.org/drawingml/2006/table">
            <a:tbl>
              <a:tblPr firstRow="1" firstCol="1" bandRow="1">
                <a:tableStyleId>{5C22544A-7EE6-4342-B048-85BDC9FD1C3A}</a:tableStyleId>
              </a:tblPr>
              <a:tblGrid>
                <a:gridCol w="663118">
                  <a:extLst>
                    <a:ext uri="{9D8B030D-6E8A-4147-A177-3AD203B41FA5}">
                      <a16:colId xmlns:a16="http://schemas.microsoft.com/office/drawing/2014/main" val="20000"/>
                    </a:ext>
                  </a:extLst>
                </a:gridCol>
                <a:gridCol w="3481622">
                  <a:extLst>
                    <a:ext uri="{9D8B030D-6E8A-4147-A177-3AD203B41FA5}">
                      <a16:colId xmlns:a16="http://schemas.microsoft.com/office/drawing/2014/main" val="20001"/>
                    </a:ext>
                  </a:extLst>
                </a:gridCol>
                <a:gridCol w="1393042">
                  <a:extLst>
                    <a:ext uri="{9D8B030D-6E8A-4147-A177-3AD203B41FA5}">
                      <a16:colId xmlns:a16="http://schemas.microsoft.com/office/drawing/2014/main" val="20002"/>
                    </a:ext>
                  </a:extLst>
                </a:gridCol>
                <a:gridCol w="1604234">
                  <a:extLst>
                    <a:ext uri="{9D8B030D-6E8A-4147-A177-3AD203B41FA5}">
                      <a16:colId xmlns:a16="http://schemas.microsoft.com/office/drawing/2014/main" val="20003"/>
                    </a:ext>
                  </a:extLst>
                </a:gridCol>
                <a:gridCol w="1180866">
                  <a:extLst>
                    <a:ext uri="{9D8B030D-6E8A-4147-A177-3AD203B41FA5}">
                      <a16:colId xmlns:a16="http://schemas.microsoft.com/office/drawing/2014/main" val="20004"/>
                    </a:ext>
                  </a:extLst>
                </a:gridCol>
                <a:gridCol w="2327105">
                  <a:extLst>
                    <a:ext uri="{9D8B030D-6E8A-4147-A177-3AD203B41FA5}">
                      <a16:colId xmlns:a16="http://schemas.microsoft.com/office/drawing/2014/main" val="20005"/>
                    </a:ext>
                  </a:extLst>
                </a:gridCol>
              </a:tblGrid>
              <a:tr h="155698">
                <a:tc>
                  <a:txBody>
                    <a:bodyPr/>
                    <a:lstStyle/>
                    <a:p>
                      <a:pPr algn="just">
                        <a:spcAft>
                          <a:spcPts val="0"/>
                        </a:spcAft>
                      </a:pPr>
                      <a:r>
                        <a:rPr lang="hr-HR" sz="1000">
                          <a:effectLst/>
                        </a:rPr>
                        <a:t>Red.broj</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Projekt/ odobreni iznos EUR</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Nositelj aktivnosti</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Kratak opis</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Vrijeme predaje </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Očekivani rezultat</a:t>
                      </a:r>
                      <a:endParaRPr lang="en-GB" sz="1000">
                        <a:effectLst/>
                        <a:latin typeface="Times New Roman" panose="02020603050405020304" pitchFamily="18" charset="0"/>
                        <a:ea typeface="Times New Roman" panose="02020603050405020304" pitchFamily="18" charset="0"/>
                      </a:endParaRPr>
                    </a:p>
                  </a:txBody>
                  <a:tcPr marL="34966" marR="34966" marT="0" marB="0"/>
                </a:tc>
                <a:extLst>
                  <a:ext uri="{0D108BD9-81ED-4DB2-BD59-A6C34878D82A}">
                    <a16:rowId xmlns:a16="http://schemas.microsoft.com/office/drawing/2014/main" val="10000"/>
                  </a:ext>
                </a:extLst>
              </a:tr>
              <a:tr h="467094">
                <a:tc>
                  <a:txBody>
                    <a:bodyPr/>
                    <a:lstStyle/>
                    <a:p>
                      <a:pPr algn="just">
                        <a:spcAft>
                          <a:spcPts val="0"/>
                        </a:spcAft>
                      </a:pPr>
                      <a:r>
                        <a:rPr lang="hr-HR" sz="1000">
                          <a:effectLst/>
                        </a:rPr>
                        <a:t>1.</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altLang="en-GB" sz="1000" dirty="0">
                          <a:effectLst/>
                          <a:latin typeface="Times New Roman" panose="02020603050405020304" pitchFamily="18" charset="0"/>
                          <a:ea typeface="Times New Roman" panose="02020603050405020304" pitchFamily="18" charset="0"/>
                        </a:rPr>
                        <a:t>hzz</a:t>
                      </a:r>
                    </a:p>
                  </a:txBody>
                  <a:tcPr marL="34966" marR="34966" marT="0" marB="0"/>
                </a:tc>
                <a:tc>
                  <a:txBody>
                    <a:bodyPr/>
                    <a:lstStyle/>
                    <a:p>
                      <a:pPr algn="just">
                        <a:spcAft>
                          <a:spcPts val="0"/>
                        </a:spcAft>
                      </a:pPr>
                      <a:r>
                        <a:rPr lang="hr-HR" sz="1000" dirty="0">
                          <a:effectLst/>
                        </a:rPr>
                        <a:t>Ž.PAČAREK</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Obilježavanje odljetnica i godišnjica</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01-04/2025.</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Zapošljavanje 1 osobe</a:t>
                      </a:r>
                      <a:endParaRPr lang="en-GB" sz="1000" dirty="0">
                        <a:effectLst/>
                        <a:latin typeface="Times New Roman" panose="02020603050405020304" pitchFamily="18" charset="0"/>
                        <a:ea typeface="Times New Roman" panose="02020603050405020304" pitchFamily="18" charset="0"/>
                      </a:endParaRPr>
                    </a:p>
                  </a:txBody>
                  <a:tcPr marL="34966" marR="34966" marT="0" marB="0"/>
                </a:tc>
                <a:extLst>
                  <a:ext uri="{0D108BD9-81ED-4DB2-BD59-A6C34878D82A}">
                    <a16:rowId xmlns:a16="http://schemas.microsoft.com/office/drawing/2014/main" val="10001"/>
                  </a:ext>
                </a:extLst>
              </a:tr>
              <a:tr h="467094">
                <a:tc>
                  <a:txBody>
                    <a:bodyPr/>
                    <a:lstStyle/>
                    <a:p>
                      <a:pPr algn="just">
                        <a:spcAft>
                          <a:spcPts val="0"/>
                        </a:spcAft>
                      </a:pPr>
                      <a:r>
                        <a:rPr lang="hr-HR" sz="1000">
                          <a:effectLst/>
                        </a:rPr>
                        <a:t>2.</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endParaRPr lang="en-GB" sz="1000" dirty="0">
                        <a:effectLst/>
                        <a:latin typeface="Times New Roman" panose="02020603050405020304" pitchFamily="18" charset="0"/>
                        <a:ea typeface="Times New Roman" panose="02020603050405020304" pitchFamily="18" charset="0"/>
                      </a:endParaRPr>
                    </a:p>
                  </a:txBody>
                  <a:tcPr marL="34966" marR="34966" marT="0" marB="0"/>
                </a:tc>
                <a:extLst>
                  <a:ext uri="{0D108BD9-81ED-4DB2-BD59-A6C34878D82A}">
                    <a16:rowId xmlns:a16="http://schemas.microsoft.com/office/drawing/2014/main" val="10002"/>
                  </a:ext>
                </a:extLst>
              </a:tr>
              <a:tr h="467094">
                <a:tc>
                  <a:txBody>
                    <a:bodyPr/>
                    <a:lstStyle/>
                    <a:p>
                      <a:pPr algn="just">
                        <a:spcAft>
                          <a:spcPts val="0"/>
                        </a:spcAft>
                      </a:pPr>
                      <a:r>
                        <a:rPr lang="hr-HR" sz="1000" dirty="0">
                          <a:effectLst/>
                        </a:rPr>
                        <a:t>3.</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MHB-RISOVI ZA DJECU I MLADE </a:t>
                      </a:r>
                      <a:endParaRPr lang="en-GB" sz="1000" dirty="0">
                        <a:effectLst/>
                      </a:endParaRPr>
                    </a:p>
                    <a:p>
                      <a:pPr algn="just">
                        <a:spcAft>
                          <a:spcPts val="0"/>
                        </a:spcAft>
                      </a:pPr>
                      <a:r>
                        <a:rPr lang="hr-HR" sz="1000" dirty="0">
                          <a:effectLst/>
                        </a:rPr>
                        <a:t> </a:t>
                      </a:r>
                      <a:endParaRPr lang="en-GB" sz="1000" dirty="0">
                        <a:effectLst/>
                      </a:endParaRPr>
                    </a:p>
                    <a:p>
                      <a:pPr algn="just">
                        <a:spcAft>
                          <a:spcPts val="0"/>
                        </a:spcAft>
                      </a:pPr>
                      <a:r>
                        <a:rPr lang="hr-HR" sz="1000" dirty="0">
                          <a:effectLst/>
                          <a:latin typeface="+mn-lt"/>
                          <a:ea typeface="+mn-ea"/>
                        </a:rPr>
                        <a:t>1.500,00</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D.ŠOŠTARIĆ</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Organizacija posjetu muzeju Domovinskog rata u Karlovcu za djecu DND Kutina</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02/2025.</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Osigurati sredstva i dio opreme za provedbu projekta kojim promičemo vrijednosti Domovinskog rata</a:t>
                      </a:r>
                      <a:endParaRPr lang="en-GB" sz="1000" dirty="0">
                        <a:effectLst/>
                        <a:latin typeface="Times New Roman" panose="02020603050405020304" pitchFamily="18" charset="0"/>
                        <a:ea typeface="Times New Roman" panose="02020603050405020304" pitchFamily="18" charset="0"/>
                      </a:endParaRPr>
                    </a:p>
                  </a:txBody>
                  <a:tcPr marL="34966" marR="34966" marT="0" marB="0"/>
                </a:tc>
                <a:extLst>
                  <a:ext uri="{0D108BD9-81ED-4DB2-BD59-A6C34878D82A}">
                    <a16:rowId xmlns:a16="http://schemas.microsoft.com/office/drawing/2014/main" val="10003"/>
                  </a:ext>
                </a:extLst>
              </a:tr>
              <a:tr h="467094">
                <a:tc>
                  <a:txBody>
                    <a:bodyPr/>
                    <a:lstStyle/>
                    <a:p>
                      <a:pPr algn="just">
                        <a:spcAft>
                          <a:spcPts val="0"/>
                        </a:spcAft>
                      </a:pPr>
                      <a:r>
                        <a:rPr lang="hr-HR" sz="1000" dirty="0">
                          <a:effectLst/>
                        </a:rPr>
                        <a:t>4.</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MHB OBLJETNICE-32.GODIŠNJICA SJP RIS KUTINA</a:t>
                      </a:r>
                      <a:endParaRPr lang="en-GB" sz="1000" dirty="0">
                        <a:effectLst/>
                      </a:endParaRPr>
                    </a:p>
                    <a:p>
                      <a:pPr algn="just">
                        <a:spcAft>
                          <a:spcPts val="0"/>
                        </a:spcAft>
                      </a:pPr>
                      <a:r>
                        <a:rPr lang="hr-HR" sz="1000" dirty="0">
                          <a:effectLst/>
                        </a:rPr>
                        <a:t> </a:t>
                      </a:r>
                      <a:endParaRPr lang="en-GB" sz="1000" dirty="0">
                        <a:effectLst/>
                      </a:endParaRPr>
                    </a:p>
                    <a:p>
                      <a:pPr algn="just">
                        <a:spcAft>
                          <a:spcPts val="0"/>
                        </a:spcAft>
                      </a:pPr>
                      <a:r>
                        <a:rPr lang="hr-HR" sz="1000" dirty="0">
                          <a:effectLst/>
                          <a:latin typeface="+mn-lt"/>
                          <a:ea typeface="+mn-ea"/>
                        </a:rPr>
                        <a:t>1.000,00</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A.VONIĆ</a:t>
                      </a:r>
                      <a:endParaRPr lang="en-GB" sz="1000">
                        <a:effectLst/>
                      </a:endParaRPr>
                    </a:p>
                    <a:p>
                      <a:pPr algn="just">
                        <a:spcAft>
                          <a:spcPts val="0"/>
                        </a:spcAft>
                      </a:pPr>
                      <a:r>
                        <a:rPr lang="hr-HR" sz="1000">
                          <a:effectLst/>
                        </a:rPr>
                        <a:t>D.BADANJAK, J.MARIĆ</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Organizacija obilježavanja godišnjice SJP RIS KUTINA</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02/2025.</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Organizirati godišnjicu i osigurati sredstva za provedbu</a:t>
                      </a:r>
                      <a:endParaRPr lang="en-GB" sz="1000" dirty="0">
                        <a:effectLst/>
                        <a:latin typeface="Times New Roman" panose="02020603050405020304" pitchFamily="18" charset="0"/>
                        <a:ea typeface="Times New Roman" panose="02020603050405020304" pitchFamily="18" charset="0"/>
                      </a:endParaRPr>
                    </a:p>
                  </a:txBody>
                  <a:tcPr marL="34966" marR="34966" marT="0" marB="0"/>
                </a:tc>
                <a:extLst>
                  <a:ext uri="{0D108BD9-81ED-4DB2-BD59-A6C34878D82A}">
                    <a16:rowId xmlns:a16="http://schemas.microsoft.com/office/drawing/2014/main" val="10004"/>
                  </a:ext>
                </a:extLst>
              </a:tr>
              <a:tr h="467094">
                <a:tc>
                  <a:txBody>
                    <a:bodyPr/>
                    <a:lstStyle/>
                    <a:p>
                      <a:pPr algn="just">
                        <a:spcAft>
                          <a:spcPts val="0"/>
                        </a:spcAft>
                      </a:pPr>
                      <a:r>
                        <a:rPr lang="hr-HR" sz="1000" dirty="0">
                          <a:effectLst/>
                        </a:rPr>
                        <a:t>5.</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MHB OBLJETNICE-VUKOVAR</a:t>
                      </a:r>
                      <a:endParaRPr lang="en-GB" sz="1000" dirty="0">
                        <a:effectLst/>
                      </a:endParaRPr>
                    </a:p>
                    <a:p>
                      <a:pPr algn="just">
                        <a:spcAft>
                          <a:spcPts val="0"/>
                        </a:spcAft>
                      </a:pPr>
                      <a:r>
                        <a:rPr lang="hr-HR" sz="1000" dirty="0">
                          <a:effectLst/>
                        </a:rPr>
                        <a:t> </a:t>
                      </a:r>
                      <a:endParaRPr lang="en-GB" sz="1000" dirty="0">
                        <a:effectLst/>
                      </a:endParaRPr>
                    </a:p>
                    <a:p>
                      <a:pPr algn="just">
                        <a:spcAft>
                          <a:spcPts val="0"/>
                        </a:spcAft>
                      </a:pPr>
                      <a:r>
                        <a:rPr lang="hr-HR" sz="1000" dirty="0">
                          <a:effectLst/>
                          <a:latin typeface="+mn-lt"/>
                          <a:ea typeface="+mn-ea"/>
                        </a:rPr>
                        <a:t>1.000,00</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A.VONIĆ</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Organizacija puta i odlaska u Vukovar</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02/2025.</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Osigurati sredstva za obilježavanje obljetnice pada Vukovara</a:t>
                      </a:r>
                      <a:endParaRPr lang="en-GB" sz="1000">
                        <a:effectLst/>
                        <a:latin typeface="Times New Roman" panose="02020603050405020304" pitchFamily="18" charset="0"/>
                        <a:ea typeface="Times New Roman" panose="02020603050405020304" pitchFamily="18" charset="0"/>
                      </a:endParaRPr>
                    </a:p>
                  </a:txBody>
                  <a:tcPr marL="34966" marR="34966" marT="0" marB="0"/>
                </a:tc>
                <a:extLst>
                  <a:ext uri="{0D108BD9-81ED-4DB2-BD59-A6C34878D82A}">
                    <a16:rowId xmlns:a16="http://schemas.microsoft.com/office/drawing/2014/main" val="10005"/>
                  </a:ext>
                </a:extLst>
              </a:tr>
              <a:tr h="467094">
                <a:tc>
                  <a:txBody>
                    <a:bodyPr/>
                    <a:lstStyle/>
                    <a:p>
                      <a:pPr algn="just">
                        <a:spcAft>
                          <a:spcPts val="0"/>
                        </a:spcAft>
                      </a:pPr>
                      <a:r>
                        <a:rPr lang="hr-HR" sz="1000" dirty="0">
                          <a:effectLst/>
                        </a:rPr>
                        <a:t>6.</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NACIONALNA ZAKLADA ZA RAZVOJ CIVILNOG DRUŠTVA</a:t>
                      </a:r>
                      <a:endParaRPr lang="en-GB" sz="1000" dirty="0">
                        <a:effectLst/>
                      </a:endParaRPr>
                    </a:p>
                    <a:p>
                      <a:pPr algn="just">
                        <a:spcAft>
                          <a:spcPts val="0"/>
                        </a:spcAft>
                      </a:pPr>
                      <a:r>
                        <a:rPr lang="hr-HR" sz="1000" dirty="0">
                          <a:effectLst/>
                        </a:rPr>
                        <a:t> </a:t>
                      </a:r>
                      <a:endParaRPr lang="en-GB" sz="1000" dirty="0">
                        <a:effectLst/>
                      </a:endParaRPr>
                    </a:p>
                    <a:p>
                      <a:pPr algn="just">
                        <a:spcAft>
                          <a:spcPts val="0"/>
                        </a:spcAft>
                      </a:pPr>
                      <a:r>
                        <a:rPr lang="hr-HR" sz="1000" dirty="0">
                          <a:effectLst/>
                          <a:latin typeface="+mn-lt"/>
                          <a:ea typeface="+mn-ea"/>
                        </a:rPr>
                        <a:t>14.400,00</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a:effectLst/>
                        </a:rPr>
                        <a:t>D.ŠOŠTARIĆ</a:t>
                      </a:r>
                      <a:endParaRPr lang="en-GB" sz="100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Izrada i prijava projekta  </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02/2025.</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rPr>
                        <a:t>Ostvarenje institucionalne podrške za osnaživanje kapaciteta udruge</a:t>
                      </a:r>
                      <a:endParaRPr lang="en-GB" sz="1000" dirty="0">
                        <a:effectLst/>
                        <a:latin typeface="Times New Roman" panose="02020603050405020304" pitchFamily="18" charset="0"/>
                        <a:ea typeface="Times New Roman" panose="02020603050405020304" pitchFamily="18" charset="0"/>
                      </a:endParaRPr>
                    </a:p>
                  </a:txBody>
                  <a:tcPr marL="34966" marR="34966" marT="0" marB="0"/>
                </a:tc>
                <a:extLst>
                  <a:ext uri="{0D108BD9-81ED-4DB2-BD59-A6C34878D82A}">
                    <a16:rowId xmlns:a16="http://schemas.microsoft.com/office/drawing/2014/main" val="10006"/>
                  </a:ext>
                </a:extLst>
              </a:tr>
              <a:tr h="467094">
                <a:tc>
                  <a:txBody>
                    <a:bodyPr/>
                    <a:lstStyle/>
                    <a:p>
                      <a:pPr algn="just">
                        <a:spcAft>
                          <a:spcPts val="0"/>
                        </a:spcAft>
                      </a:pPr>
                      <a:r>
                        <a:rPr lang="hr-HR" sz="1000" dirty="0">
                          <a:effectLst/>
                          <a:latin typeface="Times New Roman" panose="02020603050405020304" pitchFamily="18" charset="0"/>
                          <a:ea typeface="Times New Roman" panose="02020603050405020304" pitchFamily="18" charset="0"/>
                        </a:rPr>
                        <a:t>7.</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latin typeface="Times New Roman" panose="02020603050405020304" pitchFamily="18" charset="0"/>
                          <a:ea typeface="Times New Roman" panose="02020603050405020304" pitchFamily="18" charset="0"/>
                        </a:rPr>
                        <a:t>SMŽ</a:t>
                      </a:r>
                    </a:p>
                    <a:p>
                      <a:pPr algn="just">
                        <a:spcAft>
                          <a:spcPts val="0"/>
                        </a:spcAft>
                      </a:pPr>
                      <a:r>
                        <a:rPr lang="hr-HR" sz="1000" dirty="0">
                          <a:effectLst/>
                          <a:latin typeface="Times New Roman" panose="02020603050405020304" pitchFamily="18" charset="0"/>
                          <a:ea typeface="Times New Roman" panose="02020603050405020304" pitchFamily="18" charset="0"/>
                        </a:rPr>
                        <a:t>3.500,00</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hr-HR" sz="1000" dirty="0">
                          <a:effectLst/>
                          <a:latin typeface="Times New Roman" panose="02020603050405020304" pitchFamily="18" charset="0"/>
                          <a:ea typeface="Times New Roman" panose="02020603050405020304" pitchFamily="18" charset="0"/>
                        </a:rPr>
                        <a:t>Ž.PAČAREK</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en-GB" sz="1000" dirty="0" err="1">
                          <a:effectLst/>
                          <a:latin typeface="Times New Roman" panose="02020603050405020304" pitchFamily="18" charset="0"/>
                          <a:ea typeface="Times New Roman" panose="02020603050405020304" pitchFamily="18" charset="0"/>
                        </a:rPr>
                        <a:t>Izrada</a:t>
                      </a:r>
                      <a:r>
                        <a:rPr lang="en-GB" sz="1000" dirty="0">
                          <a:effectLst/>
                          <a:latin typeface="Times New Roman" panose="02020603050405020304" pitchFamily="18" charset="0"/>
                          <a:ea typeface="Times New Roman" panose="02020603050405020304" pitchFamily="18" charset="0"/>
                        </a:rPr>
                        <a:t> </a:t>
                      </a:r>
                      <a:r>
                        <a:rPr lang="en-GB" sz="1000" dirty="0" err="1">
                          <a:effectLst/>
                          <a:latin typeface="Times New Roman" panose="02020603050405020304" pitchFamily="18" charset="0"/>
                          <a:ea typeface="Times New Roman" panose="02020603050405020304" pitchFamily="18" charset="0"/>
                        </a:rPr>
                        <a:t>i</a:t>
                      </a:r>
                      <a:r>
                        <a:rPr lang="en-GB" sz="1000" dirty="0">
                          <a:effectLst/>
                          <a:latin typeface="Times New Roman" panose="02020603050405020304" pitchFamily="18" charset="0"/>
                          <a:ea typeface="Times New Roman" panose="02020603050405020304" pitchFamily="18" charset="0"/>
                        </a:rPr>
                        <a:t> </a:t>
                      </a:r>
                      <a:r>
                        <a:rPr lang="en-GB" sz="1000" dirty="0" err="1">
                          <a:effectLst/>
                          <a:latin typeface="Times New Roman" panose="02020603050405020304" pitchFamily="18" charset="0"/>
                          <a:ea typeface="Times New Roman" panose="02020603050405020304" pitchFamily="18" charset="0"/>
                        </a:rPr>
                        <a:t>prijava</a:t>
                      </a:r>
                      <a:r>
                        <a:rPr lang="en-GB" sz="1000" dirty="0">
                          <a:effectLst/>
                          <a:latin typeface="Times New Roman" panose="02020603050405020304" pitchFamily="18" charset="0"/>
                          <a:ea typeface="Times New Roman" panose="02020603050405020304" pitchFamily="18" charset="0"/>
                        </a:rPr>
                        <a:t> </a:t>
                      </a:r>
                      <a:r>
                        <a:rPr lang="en-GB" sz="1000" dirty="0" err="1">
                          <a:effectLst/>
                          <a:latin typeface="Times New Roman" panose="02020603050405020304" pitchFamily="18" charset="0"/>
                          <a:ea typeface="Times New Roman" panose="02020603050405020304" pitchFamily="18" charset="0"/>
                        </a:rPr>
                        <a:t>projekta</a:t>
                      </a:r>
                      <a:r>
                        <a:rPr lang="en-GB" sz="1000" dirty="0">
                          <a:effectLst/>
                          <a:latin typeface="Times New Roman" panose="02020603050405020304" pitchFamily="18" charset="0"/>
                          <a:ea typeface="Times New Roman" panose="02020603050405020304" pitchFamily="18" charset="0"/>
                        </a:rPr>
                        <a:t> </a:t>
                      </a:r>
                    </a:p>
                  </a:txBody>
                  <a:tcPr marL="34966" marR="34966" marT="0" marB="0"/>
                </a:tc>
                <a:tc>
                  <a:txBody>
                    <a:bodyPr/>
                    <a:lstStyle/>
                    <a:p>
                      <a:pPr algn="just">
                        <a:spcAft>
                          <a:spcPts val="0"/>
                        </a:spcAft>
                      </a:pPr>
                      <a:r>
                        <a:rPr lang="hr-HR" sz="1000" dirty="0">
                          <a:effectLst/>
                          <a:latin typeface="Times New Roman" panose="02020603050405020304" pitchFamily="18" charset="0"/>
                          <a:ea typeface="Times New Roman" panose="02020603050405020304" pitchFamily="18" charset="0"/>
                        </a:rPr>
                        <a:t>02/2025</a:t>
                      </a:r>
                      <a:endParaRPr lang="en-GB" sz="1000" dirty="0">
                        <a:effectLst/>
                        <a:latin typeface="Times New Roman" panose="02020603050405020304" pitchFamily="18" charset="0"/>
                        <a:ea typeface="Times New Roman" panose="02020603050405020304" pitchFamily="18" charset="0"/>
                      </a:endParaRPr>
                    </a:p>
                  </a:txBody>
                  <a:tcPr marL="34966" marR="34966" marT="0" marB="0"/>
                </a:tc>
                <a:tc>
                  <a:txBody>
                    <a:bodyPr/>
                    <a:lstStyle/>
                    <a:p>
                      <a:pPr algn="just">
                        <a:spcAft>
                          <a:spcPts val="0"/>
                        </a:spcAft>
                      </a:pPr>
                      <a:r>
                        <a:rPr lang="it-IT" sz="1000" dirty="0">
                          <a:effectLst/>
                          <a:latin typeface="Times New Roman" panose="02020603050405020304" pitchFamily="18" charset="0"/>
                          <a:ea typeface="Times New Roman" panose="02020603050405020304" pitchFamily="18" charset="0"/>
                        </a:rPr>
                        <a:t>Organizirati godišnjicu i osigurati sredstva za provedbu</a:t>
                      </a:r>
                    </a:p>
                    <a:p>
                      <a:pPr algn="just">
                        <a:spcAft>
                          <a:spcPts val="0"/>
                        </a:spcAft>
                      </a:pPr>
                      <a:endParaRPr lang="en-GB" sz="1000" dirty="0">
                        <a:effectLst/>
                        <a:latin typeface="Times New Roman" panose="02020603050405020304" pitchFamily="18" charset="0"/>
                        <a:ea typeface="Times New Roman" panose="02020603050405020304" pitchFamily="18" charset="0"/>
                      </a:endParaRPr>
                    </a:p>
                  </a:txBody>
                  <a:tcPr marL="34966" marR="34966" marT="0" marB="0"/>
                </a:tc>
                <a:extLst>
                  <a:ext uri="{0D108BD9-81ED-4DB2-BD59-A6C34878D82A}">
                    <a16:rowId xmlns:a16="http://schemas.microsoft.com/office/drawing/2014/main" val="10007"/>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49629"/>
            <a:ext cx="10515600" cy="881149"/>
          </a:xfrm>
        </p:spPr>
        <p:txBody>
          <a:bodyPr>
            <a:normAutofit/>
          </a:bodyPr>
          <a:lstStyle/>
          <a:p>
            <a:pPr algn="ctr"/>
            <a:r>
              <a:rPr lang="hr-HR" sz="2800" b="1" dirty="0">
                <a:latin typeface="+mn-lt"/>
              </a:rPr>
              <a:t>IZVJEŠĆE O RADU ZA 2025.g.</a:t>
            </a:r>
            <a:endParaRPr lang="en-GB" sz="2800" b="1" dirty="0">
              <a:latin typeface="+mn-lt"/>
            </a:endParaRPr>
          </a:p>
        </p:txBody>
      </p:sp>
      <p:sp>
        <p:nvSpPr>
          <p:cNvPr id="3" name="Content Placeholder 2"/>
          <p:cNvSpPr>
            <a:spLocks noGrp="1"/>
          </p:cNvSpPr>
          <p:nvPr>
            <p:ph idx="1"/>
          </p:nvPr>
        </p:nvSpPr>
        <p:spPr>
          <a:xfrm>
            <a:off x="838199" y="972589"/>
            <a:ext cx="10782993" cy="5644342"/>
          </a:xfrm>
        </p:spPr>
        <p:txBody>
          <a:bodyPr>
            <a:normAutofit/>
          </a:bodyPr>
          <a:lstStyle/>
          <a:p>
            <a:pPr>
              <a:buFont typeface="Wingdings" panose="05000000000000000000" pitchFamily="2" charset="2"/>
              <a:buChar char="v"/>
            </a:pPr>
            <a:r>
              <a:rPr lang="hr-HR" b="1" dirty="0"/>
              <a:t>4. Humanitarni rad</a:t>
            </a:r>
          </a:p>
          <a:p>
            <a:pPr>
              <a:buFont typeface="Wingdings" panose="05000000000000000000" pitchFamily="2" charset="2"/>
              <a:buChar char="v"/>
            </a:pPr>
            <a:endParaRPr lang="en-GB" dirty="0"/>
          </a:p>
          <a:p>
            <a:pPr>
              <a:buFont typeface="Wingdings" panose="05000000000000000000" pitchFamily="2" charset="2"/>
              <a:buChar char="v"/>
            </a:pPr>
            <a:r>
              <a:rPr lang="hr-HR" dirty="0"/>
              <a:t>Naši volonteri nastavljaju sa sudjelovanjem na ronilačkim eko akcijama</a:t>
            </a:r>
          </a:p>
          <a:p>
            <a:pPr>
              <a:buFont typeface="Wingdings" panose="05000000000000000000" pitchFamily="2" charset="2"/>
              <a:buChar char="v"/>
            </a:pPr>
            <a:r>
              <a:rPr lang="hr-HR" dirty="0"/>
              <a:t> Rad sa djecom i mladima</a:t>
            </a:r>
          </a:p>
          <a:p>
            <a:pPr>
              <a:buFont typeface="Wingdings" panose="05000000000000000000" pitchFamily="2" charset="2"/>
              <a:buChar char="v"/>
            </a:pPr>
            <a:r>
              <a:rPr lang="hr-HR" dirty="0"/>
              <a:t>Kroz projekte za djecu i mlade u 2025.g. prošlo je preko 100 korisnika</a:t>
            </a:r>
          </a:p>
          <a:p>
            <a:pPr>
              <a:buFont typeface="Wingdings" panose="05000000000000000000" pitchFamily="2" charset="2"/>
              <a:buChar char="v"/>
            </a:pPr>
            <a:r>
              <a:rPr lang="hr-HR" dirty="0"/>
              <a:t>DIP C.Z. Do sada osposobljeno 15 pripadnika</a:t>
            </a:r>
          </a:p>
          <a:p>
            <a:pPr>
              <a:buFont typeface="Wingdings" panose="05000000000000000000" pitchFamily="2" charset="2"/>
              <a:buChar char="v"/>
            </a:pPr>
            <a:endParaRPr lang="en-GB"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24445"/>
            <a:ext cx="10515600" cy="789708"/>
          </a:xfrm>
        </p:spPr>
        <p:txBody>
          <a:bodyPr>
            <a:normAutofit/>
          </a:bodyPr>
          <a:lstStyle/>
          <a:p>
            <a:pPr algn="ctr"/>
            <a:r>
              <a:rPr lang="hr-HR" sz="2800" b="1" dirty="0">
                <a:latin typeface="+mn-lt"/>
              </a:rPr>
              <a:t>IZVJEŠĆE O RADU ZA 2025.g.</a:t>
            </a:r>
            <a:endParaRPr lang="en-GB" sz="2800" b="1" dirty="0">
              <a:latin typeface="+mn-lt"/>
            </a:endParaRPr>
          </a:p>
        </p:txBody>
      </p:sp>
      <p:sp>
        <p:nvSpPr>
          <p:cNvPr id="3" name="Content Placeholder 2"/>
          <p:cNvSpPr>
            <a:spLocks noGrp="1"/>
          </p:cNvSpPr>
          <p:nvPr>
            <p:ph idx="1"/>
          </p:nvPr>
        </p:nvSpPr>
        <p:spPr>
          <a:xfrm>
            <a:off x="838200" y="1097280"/>
            <a:ext cx="10515600" cy="5577840"/>
          </a:xfrm>
        </p:spPr>
        <p:txBody>
          <a:bodyPr>
            <a:normAutofit/>
          </a:bodyPr>
          <a:lstStyle/>
          <a:p>
            <a:pPr>
              <a:buFont typeface="Wingdings" panose="05000000000000000000" pitchFamily="2" charset="2"/>
              <a:buChar char="v"/>
            </a:pPr>
            <a:r>
              <a:rPr lang="hr-HR" sz="2400" b="1" dirty="0"/>
              <a:t>5. Edukacije i usavršavanja</a:t>
            </a:r>
          </a:p>
          <a:p>
            <a:pPr>
              <a:buFont typeface="Wingdings" panose="05000000000000000000" pitchFamily="2" charset="2"/>
              <a:buChar char="v"/>
            </a:pPr>
            <a:endParaRPr lang="en-GB" sz="2400" dirty="0"/>
          </a:p>
          <a:p>
            <a:pPr>
              <a:buFont typeface="Wingdings" panose="05000000000000000000" pitchFamily="2" charset="2"/>
              <a:buChar char="v"/>
            </a:pPr>
            <a:r>
              <a:rPr lang="hr-HR" sz="2400" dirty="0"/>
              <a:t>Sudjelovanje na radionicama za unaprijeđenje rada udruge</a:t>
            </a:r>
          </a:p>
          <a:p>
            <a:pPr>
              <a:buFont typeface="Wingdings" panose="05000000000000000000" pitchFamily="2" charset="2"/>
              <a:buChar char="v"/>
            </a:pPr>
            <a:r>
              <a:rPr lang="hr-HR" sz="2400" dirty="0"/>
              <a:t> Osposobljen IT STAFF Scuba Instructor po PSS asocijaciji</a:t>
            </a:r>
          </a:p>
          <a:p>
            <a:pPr>
              <a:buFont typeface="Wingdings" panose="05000000000000000000" pitchFamily="2" charset="2"/>
              <a:buChar char="v"/>
            </a:pPr>
            <a:r>
              <a:rPr lang="hr-HR" sz="2400" dirty="0"/>
              <a:t>Održani ronilački tečajevi: OWD, AOWD, DEEP DIVER</a:t>
            </a:r>
          </a:p>
          <a:p>
            <a:pPr>
              <a:buFont typeface="Wingdings" panose="05000000000000000000" pitchFamily="2" charset="2"/>
              <a:buChar char="v"/>
            </a:pPr>
            <a:r>
              <a:rPr lang="hr-HR" sz="2400" dirty="0"/>
              <a:t>Održani tečajevi za ronilačke specijalnosti: Prva pomoć, Prva pomoć kisiokom kod ronilačkih nesreća, Ronilac spasilac.</a:t>
            </a:r>
          </a:p>
          <a:p>
            <a:pPr>
              <a:buFont typeface="Wingdings" panose="05000000000000000000" pitchFamily="2" charset="2"/>
              <a:buChar char="v"/>
            </a:pPr>
            <a:r>
              <a:rPr lang="hr-HR" sz="2400" dirty="0"/>
              <a:t>  radionice NZRCD za osposobljavanje udruga u prijelaznom razdoblju</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32757"/>
            <a:ext cx="10515600" cy="773083"/>
          </a:xfrm>
        </p:spPr>
        <p:txBody>
          <a:bodyPr>
            <a:normAutofit/>
          </a:bodyPr>
          <a:lstStyle/>
          <a:p>
            <a:pPr algn="ctr"/>
            <a:r>
              <a:rPr lang="hr-HR" sz="2800" b="1" dirty="0">
                <a:latin typeface="+mn-lt"/>
              </a:rPr>
              <a:t>IZVJEŠĆE O RADU ZA 2025.g.</a:t>
            </a:r>
            <a:endParaRPr lang="en-GB" sz="2800" b="1" dirty="0">
              <a:latin typeface="+mn-lt"/>
            </a:endParaRPr>
          </a:p>
        </p:txBody>
      </p:sp>
      <p:sp>
        <p:nvSpPr>
          <p:cNvPr id="3" name="Content Placeholder 2"/>
          <p:cNvSpPr>
            <a:spLocks noGrp="1"/>
          </p:cNvSpPr>
          <p:nvPr>
            <p:ph idx="1"/>
          </p:nvPr>
        </p:nvSpPr>
        <p:spPr>
          <a:xfrm>
            <a:off x="838200" y="1155468"/>
            <a:ext cx="10515600" cy="5403273"/>
          </a:xfrm>
        </p:spPr>
        <p:txBody>
          <a:bodyPr>
            <a:normAutofit/>
          </a:bodyPr>
          <a:lstStyle/>
          <a:p>
            <a:pPr>
              <a:buFont typeface="Wingdings" panose="05000000000000000000" pitchFamily="2" charset="2"/>
              <a:buChar char="v"/>
            </a:pPr>
            <a:r>
              <a:rPr lang="hr-HR" b="1" dirty="0"/>
              <a:t>6. Ronilački klub RIS Kutina</a:t>
            </a:r>
            <a:endParaRPr lang="en-GB" dirty="0"/>
          </a:p>
          <a:p>
            <a:pPr>
              <a:buFont typeface="Wingdings" panose="05000000000000000000" pitchFamily="2" charset="2"/>
              <a:buChar char="v"/>
            </a:pPr>
            <a:r>
              <a:rPr lang="hr-HR" sz="2400" dirty="0"/>
              <a:t>Nastavljamo aktivnosti u Ronilačkom klubu RIS Kutina koji djeluje u sklopu naše udurge</a:t>
            </a:r>
          </a:p>
          <a:p>
            <a:pPr algn="just">
              <a:spcAft>
                <a:spcPts val="0"/>
              </a:spcAft>
              <a:buFont typeface="Wingdings" panose="05000000000000000000" pitchFamily="2" charset="2"/>
              <a:buChar char="v"/>
            </a:pPr>
            <a:r>
              <a:rPr lang="hr-HR" sz="2400" dirty="0"/>
              <a:t> Odrađene su slijedeće eko akcije: </a:t>
            </a:r>
          </a:p>
          <a:p>
            <a:pPr algn="just">
              <a:spcAft>
                <a:spcPts val="0"/>
              </a:spcAft>
            </a:pPr>
            <a:r>
              <a:rPr lang="hr-HR" sz="2400" dirty="0">
                <a:solidFill>
                  <a:srgbClr val="000000"/>
                </a:solidFill>
                <a:latin typeface="Times New Roman" panose="02020603050405020304" pitchFamily="18" charset="0"/>
                <a:ea typeface="Times New Roman" panose="02020603050405020304" pitchFamily="18" charset="0"/>
              </a:rPr>
              <a:t>1. Sisak- volim Kupu trajno</a:t>
            </a:r>
          </a:p>
          <a:p>
            <a:pPr algn="just">
              <a:spcAft>
                <a:spcPts val="0"/>
              </a:spcAft>
            </a:pPr>
            <a:r>
              <a:rPr lang="hr-HR" sz="2400" dirty="0">
                <a:solidFill>
                  <a:srgbClr val="000000"/>
                </a:solidFill>
                <a:latin typeface="Times New Roman" panose="02020603050405020304" pitchFamily="18" charset="0"/>
                <a:ea typeface="Times New Roman" panose="02020603050405020304" pitchFamily="18" charset="0"/>
              </a:rPr>
              <a:t>Ronilački kongres Šibenik, predavač 2 ,modula</a:t>
            </a:r>
          </a:p>
          <a:p>
            <a:pPr algn="just">
              <a:spcAft>
                <a:spcPts val="0"/>
              </a:spcAft>
            </a:pPr>
            <a:r>
              <a:rPr lang="hr-HR" sz="2400" dirty="0">
                <a:solidFill>
                  <a:srgbClr val="000000"/>
                </a:solidFill>
                <a:latin typeface="Times New Roman" panose="02020603050405020304" pitchFamily="18" charset="0"/>
                <a:ea typeface="Times New Roman" panose="02020603050405020304" pitchFamily="18" charset="0"/>
              </a:rPr>
              <a:t>Resocijalizacija Ukrajinskih veterana kroz ronjenje</a:t>
            </a:r>
          </a:p>
          <a:p>
            <a:pPr algn="just">
              <a:spcAft>
                <a:spcPts val="0"/>
              </a:spcAft>
            </a:pPr>
            <a:r>
              <a:rPr lang="hr-HR" sz="2400" dirty="0">
                <a:solidFill>
                  <a:srgbClr val="000000"/>
                </a:solidFill>
                <a:latin typeface="Times New Roman" panose="02020603050405020304" pitchFamily="18" charset="0"/>
                <a:ea typeface="Times New Roman" panose="02020603050405020304" pitchFamily="18" charset="0"/>
              </a:rPr>
              <a:t>Eko akcija Kostrena</a:t>
            </a:r>
          </a:p>
          <a:p>
            <a:pPr algn="just">
              <a:spcAft>
                <a:spcPts val="0"/>
              </a:spcAft>
            </a:pPr>
            <a:r>
              <a:rPr lang="hr-HR" sz="2400" dirty="0">
                <a:solidFill>
                  <a:srgbClr val="000000"/>
                </a:solidFill>
                <a:latin typeface="Times New Roman" panose="02020603050405020304" pitchFamily="18" charset="0"/>
                <a:ea typeface="Times New Roman" panose="02020603050405020304" pitchFamily="18" charset="0"/>
              </a:rPr>
              <a:t>Eko akcija Bakar</a:t>
            </a:r>
          </a:p>
          <a:p>
            <a:pPr algn="just">
              <a:spcAft>
                <a:spcPts val="0"/>
              </a:spcAft>
              <a:buFont typeface="Wingdings" panose="05000000000000000000" pitchFamily="2" charset="2"/>
              <a:buChar char="v"/>
            </a:pPr>
            <a:r>
              <a:rPr lang="hr-HR" sz="2400" dirty="0">
                <a:solidFill>
                  <a:srgbClr val="000000"/>
                </a:solidFill>
                <a:latin typeface="Times New Roman" panose="02020603050405020304" pitchFamily="18" charset="0"/>
                <a:ea typeface="Times New Roman" panose="02020603050405020304" pitchFamily="18" charset="0"/>
              </a:rPr>
              <a:t>Organizirana stažna ronjenja za članove: Kraljevica x 3, Krk „Peltastis”, Safari brodom 4 dana, Egipat 7 dana, Kostrena</a:t>
            </a:r>
          </a:p>
          <a:p>
            <a:pPr algn="just">
              <a:spcAft>
                <a:spcPts val="0"/>
              </a:spcAft>
              <a:buFont typeface="Wingdings" panose="05000000000000000000" pitchFamily="2" charset="2"/>
              <a:buChar char="v"/>
            </a:pPr>
            <a:endParaRPr lang="en-GB" sz="1400" dirty="0">
              <a:latin typeface="Times New Roman" panose="02020603050405020304" pitchFamily="18" charset="0"/>
              <a:ea typeface="Times New Roman" panose="02020603050405020304" pitchFamily="18" charset="0"/>
            </a:endParaRPr>
          </a:p>
          <a:p>
            <a:pPr>
              <a:buFont typeface="Wingdings" panose="05000000000000000000" pitchFamily="2" charset="2"/>
              <a:buChar char="v"/>
            </a:pPr>
            <a:endParaRPr lang="en-GB"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07819"/>
            <a:ext cx="10515600" cy="831272"/>
          </a:xfrm>
        </p:spPr>
        <p:txBody>
          <a:bodyPr>
            <a:normAutofit/>
          </a:bodyPr>
          <a:lstStyle/>
          <a:p>
            <a:pPr algn="ctr"/>
            <a:r>
              <a:rPr lang="hr-HR" sz="2800" b="1" dirty="0">
                <a:latin typeface="+mn-lt"/>
              </a:rPr>
              <a:t>IZVJEŠĆE O RADU ZA 2025.g.</a:t>
            </a:r>
            <a:endParaRPr lang="en-GB" sz="2800" b="1" dirty="0">
              <a:latin typeface="+mn-lt"/>
            </a:endParaRPr>
          </a:p>
        </p:txBody>
      </p:sp>
      <p:sp>
        <p:nvSpPr>
          <p:cNvPr id="3" name="Content Placeholder 2"/>
          <p:cNvSpPr>
            <a:spLocks noGrp="1"/>
          </p:cNvSpPr>
          <p:nvPr>
            <p:ph idx="1"/>
          </p:nvPr>
        </p:nvSpPr>
        <p:spPr>
          <a:xfrm>
            <a:off x="838200" y="1313410"/>
            <a:ext cx="10515600" cy="5320145"/>
          </a:xfrm>
        </p:spPr>
        <p:txBody>
          <a:bodyPr>
            <a:normAutofit/>
          </a:bodyPr>
          <a:lstStyle/>
          <a:p>
            <a:pPr>
              <a:buFont typeface="Wingdings" panose="05000000000000000000" pitchFamily="2" charset="2"/>
              <a:buChar char="v"/>
            </a:pPr>
            <a:r>
              <a:rPr lang="hr-HR" b="1" dirty="0"/>
              <a:t>7. Suradnja sa drugim udrugama i institucijama</a:t>
            </a:r>
            <a:endParaRPr lang="en-GB" dirty="0"/>
          </a:p>
          <a:p>
            <a:r>
              <a:rPr lang="hr-HR" b="1" dirty="0"/>
              <a:t>Tijekom 2025.g. ostvarenasuradnja na lokalnoj razini sa</a:t>
            </a:r>
            <a:r>
              <a:rPr lang="hr-HR" dirty="0"/>
              <a:t>:</a:t>
            </a:r>
            <a:endParaRPr lang="en-GB" dirty="0"/>
          </a:p>
          <a:p>
            <a:r>
              <a:rPr lang="hr-HR" dirty="0"/>
              <a:t>1. Koordinacija braniteljskih udruga Grada Kutina</a:t>
            </a:r>
            <a:endParaRPr lang="en-GB" dirty="0"/>
          </a:p>
          <a:p>
            <a:r>
              <a:rPr lang="hr-HR" dirty="0"/>
              <a:t>2. HVIDR-a Kutina</a:t>
            </a:r>
            <a:endParaRPr lang="en-GB" dirty="0"/>
          </a:p>
          <a:p>
            <a:r>
              <a:rPr lang="hr-HR" dirty="0"/>
              <a:t>3. DND Kutina</a:t>
            </a:r>
            <a:endParaRPr lang="en-GB" dirty="0"/>
          </a:p>
          <a:p>
            <a:r>
              <a:rPr lang="hr-HR" dirty="0"/>
              <a:t>4. VP Kutina</a:t>
            </a:r>
          </a:p>
          <a:p>
            <a:r>
              <a:rPr lang="hr-HR" dirty="0"/>
              <a:t>5. Koordinacija braniteljskih udruga SMŽ</a:t>
            </a:r>
            <a:endParaRPr lang="en-GB" dirty="0"/>
          </a:p>
          <a:p>
            <a:pPr>
              <a:buFont typeface="Wingdings" panose="05000000000000000000" pitchFamily="2" charset="2"/>
              <a:buChar char="v"/>
            </a:pPr>
            <a:endParaRPr lang="en-GB" sz="2400" dirty="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TotalTime>
  <Words>1520</Words>
  <Application>Microsoft Office PowerPoint</Application>
  <PresentationFormat>Widescreen</PresentationFormat>
  <Paragraphs>314</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Wingdings</vt:lpstr>
      <vt:lpstr>Office Theme</vt:lpstr>
      <vt:lpstr>IZVJEŠĆE O RADU ZA 2025.g.</vt:lpstr>
      <vt:lpstr>IZVJEŠĆE O RADU ZA 2025. g.</vt:lpstr>
      <vt:lpstr>IZVJEŠĆE O RADU ZA 2025g.</vt:lpstr>
      <vt:lpstr>IZVJEŠĆE O RADU ZA 2025.g.</vt:lpstr>
      <vt:lpstr>IZVJEŠĆE O RADU ZA 2025.g.</vt:lpstr>
      <vt:lpstr>IZVJEŠĆE O RADU ZA 2025.g.</vt:lpstr>
      <vt:lpstr>IZVJEŠĆE O RADU ZA 2025.g.</vt:lpstr>
      <vt:lpstr>IZVJEŠĆE O RADU ZA 2025.g.</vt:lpstr>
      <vt:lpstr>IZVJEŠĆE O RADU ZA 2025.g.</vt:lpstr>
      <vt:lpstr>IZVJEŠĆE O RADU ZA 2025.g.</vt:lpstr>
      <vt:lpstr>IZVJEŠĆE O RADU ZA 2025.g.</vt:lpstr>
      <vt:lpstr>IZVJEŠĆE O RADU ZA 2025.g.</vt:lpstr>
      <vt:lpstr>IZVJEŠĆE O RADU ZA 2025.g.</vt:lpstr>
      <vt:lpstr>IZVJEŠĆE O RADU ZA 2025.g.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usjpdr.ris.kt@gmail.com</dc:creator>
  <cp:lastModifiedBy>Davor Šoštarić</cp:lastModifiedBy>
  <cp:revision>90</cp:revision>
  <dcterms:created xsi:type="dcterms:W3CDTF">2021-09-06T20:53:00Z</dcterms:created>
  <dcterms:modified xsi:type="dcterms:W3CDTF">2025-12-26T22:59:46Z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E9F053B48C9E4A1D84C867BE200DD2B9_12</vt:lpwstr>
  </property>
  <property fmtid="{D5CDD505-2E9C-101B-9397-08002B2CF9AE}" pid="3" name="KSOProductBuildVer">
    <vt:lpwstr>2057-12.2.0.19805</vt:lpwstr>
  </property>
</Properties>
</file>